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69" r:id="rId2"/>
    <p:sldId id="273" r:id="rId3"/>
    <p:sldId id="275" r:id="rId4"/>
    <p:sldId id="394" r:id="rId5"/>
    <p:sldId id="278" r:id="rId6"/>
    <p:sldId id="395" r:id="rId7"/>
    <p:sldId id="280" r:id="rId8"/>
    <p:sldId id="279" r:id="rId9"/>
    <p:sldId id="287" r:id="rId10"/>
    <p:sldId id="288" r:id="rId11"/>
    <p:sldId id="307" r:id="rId12"/>
    <p:sldId id="295" r:id="rId13"/>
    <p:sldId id="293" r:id="rId14"/>
    <p:sldId id="306" r:id="rId15"/>
    <p:sldId id="292" r:id="rId16"/>
    <p:sldId id="297" r:id="rId17"/>
    <p:sldId id="290" r:id="rId18"/>
    <p:sldId id="300" r:id="rId19"/>
    <p:sldId id="308" r:id="rId20"/>
    <p:sldId id="301" r:id="rId21"/>
    <p:sldId id="309" r:id="rId22"/>
    <p:sldId id="303" r:id="rId23"/>
    <p:sldId id="312" r:id="rId24"/>
    <p:sldId id="311" r:id="rId25"/>
    <p:sldId id="310" r:id="rId26"/>
    <p:sldId id="378" r:id="rId27"/>
    <p:sldId id="377" r:id="rId28"/>
    <p:sldId id="305" r:id="rId29"/>
    <p:sldId id="289" r:id="rId30"/>
    <p:sldId id="380" r:id="rId31"/>
    <p:sldId id="386" r:id="rId32"/>
    <p:sldId id="389" r:id="rId33"/>
    <p:sldId id="390" r:id="rId34"/>
    <p:sldId id="391" r:id="rId35"/>
    <p:sldId id="393" r:id="rId36"/>
    <p:sldId id="382" r:id="rId37"/>
    <p:sldId id="381" r:id="rId38"/>
    <p:sldId id="388" r:id="rId39"/>
    <p:sldId id="383" r:id="rId40"/>
    <p:sldId id="384" r:id="rId41"/>
    <p:sldId id="272" r:id="rId42"/>
    <p:sldId id="274" r:id="rId4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9E9E7"/>
          </a:solidFill>
        </a:fill>
      </a:tcStyle>
    </a:wholeTbl>
    <a:band1H>
      <a:tcStyle>
        <a:tcBdr/>
        <a:fill>
          <a:solidFill>
            <a:srgbClr val="F2D0CC"/>
          </a:solidFill>
        </a:fill>
      </a:tcStyle>
    </a:band1H>
    <a:band2H>
      <a:tcStyle>
        <a:tcBdr/>
      </a:tcStyle>
    </a:band2H>
    <a:band1V>
      <a:tcStyle>
        <a:tcBdr/>
        <a:fill>
          <a:solidFill>
            <a:srgbClr val="F2D0CC"/>
          </a:solidFill>
        </a:fill>
      </a:tcStyle>
    </a:band1V>
    <a:band2V>
      <a:tcStyle>
        <a:tcBdr/>
      </a:tcStyle>
    </a:band2V>
    <a:lastCol>
      <a:tcTxStyle b="on">
        <a:font>
          <a:latin typeface="+mn-lt"/>
          <a:ea typeface="+mn-ea"/>
          <a:cs typeface="+mn-cs"/>
        </a:font>
        <a:srgbClr val="FFFFFF"/>
      </a:tcTxStyle>
      <a:tcStyle>
        <a:tcBdr/>
        <a:fill>
          <a:solidFill>
            <a:srgbClr val="DD4F05"/>
          </a:solidFill>
        </a:fill>
      </a:tcStyle>
    </a:lastCol>
    <a:firstCol>
      <a:tcTxStyle b="on">
        <a:font>
          <a:latin typeface="+mn-lt"/>
          <a:ea typeface="+mn-ea"/>
          <a:cs typeface="+mn-cs"/>
        </a:font>
        <a:srgbClr val="FFFFFF"/>
      </a:tcTxStyle>
      <a:tcStyle>
        <a:tcBdr/>
        <a:fill>
          <a:solidFill>
            <a:srgbClr val="DD4F0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DD4F0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DD4F0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9"/>
  </p:normalViewPr>
  <p:slideViewPr>
    <p:cSldViewPr snapToObjects="1" showGuides="1">
      <p:cViewPr varScale="1">
        <p:scale>
          <a:sx n="88" d="100"/>
          <a:sy n="88" d="100"/>
        </p:scale>
        <p:origin x="184" y="456"/>
      </p:cViewPr>
      <p:guideLst>
        <p:guide orient="horz" pos="2160"/>
        <p:guide pos="3840"/>
        <p:guide pos="394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7343EA-D575-4148-8FEE-BFDBE0C380ED}"/>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DD6DAC7B-C284-3245-8DF9-B7DB70A959BB}"/>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rm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2EC126-9E40-F841-8544-0BF7B8AC14A8}" type="datetime1">
              <a:rPr lang="pt-B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24/10/2022</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B0C0CB1B-2D30-C746-9BDA-78718E43AE75}"/>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E35CD9AF-F1A2-A844-BA76-B7DAA2920F8A}"/>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rm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408402-B9A0-9441-BD9F-FDC571C9E2E4}" type="slidenum">
              <a:t>‹nº›</a:t>
            </a:fld>
            <a:endParaRPr lang="pt-B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099429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DBC7B308-4B56-D245-A3C7-83F61BD0C85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rmAutofit/>
          </a:bodyPr>
          <a:lstStyle>
            <a:lvl1pPr marL="0" marR="0" lvl="0" indent="0" algn="l" defTabSz="4572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1pPr>
          </a:lstStyle>
          <a:p>
            <a:pPr lvl="0"/>
            <a:endParaRPr lang="pt-BR"/>
          </a:p>
        </p:txBody>
      </p:sp>
      <p:sp>
        <p:nvSpPr>
          <p:cNvPr id="3" name="Espaço Reservado para Data 2">
            <a:extLst>
              <a:ext uri="{FF2B5EF4-FFF2-40B4-BE49-F238E27FC236}">
                <a16:creationId xmlns:a16="http://schemas.microsoft.com/office/drawing/2014/main" id="{06B9F432-97A9-234A-BB2C-6E3325D1E3A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rmAutofit/>
          </a:bodyPr>
          <a:lstStyle>
            <a:lvl1pPr marL="0" marR="0" lvl="0" indent="0" algn="r" defTabSz="4572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1pPr>
          </a:lstStyle>
          <a:p>
            <a:pPr lvl="0"/>
            <a:fld id="{C9B263B6-8983-414A-AF70-80B2A4A2D58C}" type="datetime1">
              <a:rPr lang="pt-BR"/>
              <a:pPr lvl="0"/>
              <a:t>24/10/2022</a:t>
            </a:fld>
            <a:endParaRPr lang="pt-BR"/>
          </a:p>
        </p:txBody>
      </p:sp>
      <p:sp>
        <p:nvSpPr>
          <p:cNvPr id="4" name="Espaço Reservado para Imagem de Slide 3">
            <a:extLst>
              <a:ext uri="{FF2B5EF4-FFF2-40B4-BE49-F238E27FC236}">
                <a16:creationId xmlns:a16="http://schemas.microsoft.com/office/drawing/2014/main" id="{89E5E7B4-4E45-5241-BDB7-8292A4D12C1F}"/>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ço Reservado para Anotações 4">
            <a:extLst>
              <a:ext uri="{FF2B5EF4-FFF2-40B4-BE49-F238E27FC236}">
                <a16:creationId xmlns:a16="http://schemas.microsoft.com/office/drawing/2014/main" id="{E1BAC056-1344-E748-AE3B-D739E50A6C1D}"/>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a:extLst>
              <a:ext uri="{FF2B5EF4-FFF2-40B4-BE49-F238E27FC236}">
                <a16:creationId xmlns:a16="http://schemas.microsoft.com/office/drawing/2014/main" id="{4E697362-5F9B-D249-9C17-0E863DA039CC}"/>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rmAutofit/>
          </a:bodyPr>
          <a:lstStyle>
            <a:lvl1pPr marL="0" marR="0" lvl="0" indent="0" algn="l" defTabSz="4572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1pPr>
          </a:lstStyle>
          <a:p>
            <a:pPr lvl="0"/>
            <a:endParaRPr lang="pt-BR"/>
          </a:p>
        </p:txBody>
      </p:sp>
      <p:sp>
        <p:nvSpPr>
          <p:cNvPr id="7" name="Espaço Reservado para Número de Slide 6">
            <a:extLst>
              <a:ext uri="{FF2B5EF4-FFF2-40B4-BE49-F238E27FC236}">
                <a16:creationId xmlns:a16="http://schemas.microsoft.com/office/drawing/2014/main" id="{A3DB1369-B641-864A-BBAF-ABD7CD507F3A}"/>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rmAutofit/>
          </a:bodyPr>
          <a:lstStyle>
            <a:lvl1pPr marL="0" marR="0" lvl="0" indent="0" algn="r" defTabSz="4572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1pPr>
          </a:lstStyle>
          <a:p>
            <a:pPr lvl="0"/>
            <a:fld id="{694284AF-7237-4149-9AD8-7D9894D2BA1E}" type="slidenum">
              <a:t>‹nº›</a:t>
            </a:fld>
            <a:endParaRPr lang="pt-BR"/>
          </a:p>
        </p:txBody>
      </p:sp>
    </p:spTree>
    <p:extLst>
      <p:ext uri="{BB962C8B-B14F-4D97-AF65-F5344CB8AC3E}">
        <p14:creationId xmlns:p14="http://schemas.microsoft.com/office/powerpoint/2010/main" val="308513801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pt-B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92E8699-39A5-1741-B1B4-F2132A7BB92D}"/>
              </a:ext>
            </a:extLst>
          </p:cNvPr>
          <p:cNvSpPr>
            <a:spLocks noGrp="1" noRot="1" noChangeAspect="1"/>
          </p:cNvSpPr>
          <p:nvPr>
            <p:ph type="sldImg"/>
          </p:nvPr>
        </p:nvSpPr>
        <p:spPr>
          <a:xfrm>
            <a:off x="685800" y="1143000"/>
            <a:ext cx="5486400" cy="3086100"/>
          </a:xfrm>
        </p:spPr>
      </p:sp>
      <p:sp>
        <p:nvSpPr>
          <p:cNvPr id="3" name="Espaço Reservado para Anotações 2">
            <a:extLst>
              <a:ext uri="{FF2B5EF4-FFF2-40B4-BE49-F238E27FC236}">
                <a16:creationId xmlns:a16="http://schemas.microsoft.com/office/drawing/2014/main" id="{EA7F43AA-8257-834E-925F-0D1FEE2FB9EC}"/>
              </a:ext>
            </a:extLst>
          </p:cNvPr>
          <p:cNvSpPr txBox="1">
            <a:spLocks noGrp="1"/>
          </p:cNvSpPr>
          <p:nvPr>
            <p:ph type="body" sz="quarter" idx="1"/>
          </p:nvPr>
        </p:nvSpPr>
        <p:spPr/>
        <p:txBody>
          <a:bodyPr/>
          <a:lstStyle/>
          <a:p>
            <a:endParaRPr lang="pt-BR"/>
          </a:p>
        </p:txBody>
      </p:sp>
      <p:sp>
        <p:nvSpPr>
          <p:cNvPr id="4" name="Espaço Reservado para Número de Slide 3">
            <a:extLst>
              <a:ext uri="{FF2B5EF4-FFF2-40B4-BE49-F238E27FC236}">
                <a16:creationId xmlns:a16="http://schemas.microsoft.com/office/drawing/2014/main" id="{B9D505A9-D099-0B47-BEE2-CCA91C4ACC3B}"/>
              </a:ext>
            </a:extLst>
          </p:cNvPr>
          <p:cNvSpPr txBox="1"/>
          <p:nvPr/>
        </p:nvSpPr>
        <p:spPr>
          <a:xfrm>
            <a:off x="3884608" y="8685208"/>
            <a:ext cx="2971800" cy="458791"/>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rm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DD4C26-282A-A241-9A3B-1B573D36F07F}" type="slidenum">
              <a:t>1</a:t>
            </a:fld>
            <a:endParaRPr lang="pt-B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pPr lvl="0"/>
            <a:r>
              <a:rPr lang="pt-BR" dirty="0"/>
              <a:t>LDO geralmente vem com:1) Que os serviços foram prestados por tempo determinado; 2) Que os servidores se encontrem submetidos a regime de trabalho que comporte o exercício de outras atividades; 3) Declaração do chefe imediato e do dirigente máximo do órgão de incompatibilidade de horários e de comprometimento das atividades distribuídas e 4) Que o serviço se refere a realização de pesquisas e estudos de excelência. </a:t>
            </a:r>
          </a:p>
          <a:p>
            <a:pPr lvl="0"/>
            <a:endParaRPr lang="pt-BR" dirty="0"/>
          </a:p>
          <a:p>
            <a:endParaRPr lang="pt-BR" dirty="0"/>
          </a:p>
        </p:txBody>
      </p:sp>
      <p:sp>
        <p:nvSpPr>
          <p:cNvPr id="4" name="Espaço Reservado para Número de Slide 3"/>
          <p:cNvSpPr>
            <a:spLocks noGrp="1"/>
          </p:cNvSpPr>
          <p:nvPr>
            <p:ph type="sldNum" sz="quarter" idx="5"/>
          </p:nvPr>
        </p:nvSpPr>
        <p:spPr/>
        <p:txBody>
          <a:bodyPr/>
          <a:lstStyle/>
          <a:p>
            <a:pPr lvl="0"/>
            <a:fld id="{694284AF-7237-4149-9AD8-7D9894D2BA1E}" type="slidenum">
              <a:rPr lang="pt-BR" smtClean="0"/>
              <a:t>16</a:t>
            </a:fld>
            <a:endParaRPr lang="pt-BR"/>
          </a:p>
        </p:txBody>
      </p:sp>
    </p:spTree>
    <p:extLst>
      <p:ext uri="{BB962C8B-B14F-4D97-AF65-F5344CB8AC3E}">
        <p14:creationId xmlns:p14="http://schemas.microsoft.com/office/powerpoint/2010/main" val="14600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pPr marL="857250" marR="0" lvl="2"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000" b="0" i="0" u="none" strike="noStrike" kern="1200" cap="none" spc="0" baseline="0" dirty="0">
                <a:solidFill>
                  <a:srgbClr val="7F7F7F"/>
                </a:solidFill>
                <a:uFillTx/>
                <a:latin typeface="Tahoma" pitchFamily="34"/>
                <a:ea typeface="Tahoma" pitchFamily="34"/>
                <a:cs typeface="Tahoma" pitchFamily="34"/>
              </a:rPr>
              <a:t>a. Estatuto Social do convenente, acordante ou da beneficiária da subvenção;</a:t>
            </a:r>
          </a:p>
          <a:p>
            <a:pPr marL="857250" marR="0" lvl="2"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000" b="0" i="0" u="none" strike="noStrike" kern="1200" cap="none" spc="0" baseline="0" dirty="0">
                <a:solidFill>
                  <a:srgbClr val="7F7F7F"/>
                </a:solidFill>
                <a:uFillTx/>
                <a:latin typeface="Tahoma" pitchFamily="34"/>
                <a:ea typeface="Tahoma" pitchFamily="34"/>
                <a:cs typeface="Tahoma" pitchFamily="34"/>
              </a:rPr>
              <a:t>b. Termo de posse dos administradores do convenente, acordante ou da beneficiária da subvenção;</a:t>
            </a:r>
          </a:p>
          <a:p>
            <a:pPr marL="857250" marR="0" lvl="2"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000" b="0" i="0" u="none" strike="noStrike" kern="1200" cap="none" spc="0" baseline="0" dirty="0">
                <a:solidFill>
                  <a:srgbClr val="7F7F7F"/>
                </a:solidFill>
                <a:uFillTx/>
                <a:latin typeface="Tahoma" pitchFamily="34"/>
                <a:ea typeface="Tahoma" pitchFamily="34"/>
                <a:cs typeface="Tahoma" pitchFamily="34"/>
              </a:rPr>
              <a:t>c. Cópia autenticada ou original da Procuração, caso o requerimento seja assinado por procurador do agente responsável; e</a:t>
            </a:r>
          </a:p>
          <a:p>
            <a:pPr marL="857250" marR="0" lvl="2"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000" b="0" i="0" u="none" strike="noStrike" kern="1200" cap="none" spc="0" baseline="0" dirty="0">
                <a:solidFill>
                  <a:srgbClr val="7F7F7F"/>
                </a:solidFill>
                <a:uFillTx/>
                <a:latin typeface="Tahoma" pitchFamily="34"/>
                <a:ea typeface="Tahoma" pitchFamily="34"/>
                <a:cs typeface="Tahoma" pitchFamily="34"/>
              </a:rPr>
              <a:t>d. Cópia de documento de identidade e Cadastro de Pessoa Física do(</a:t>
            </a:r>
            <a:r>
              <a:rPr lang="pt-BR" sz="1000" b="0" i="0" u="none" strike="noStrike" kern="1200" cap="none" spc="0" baseline="0" dirty="0" err="1">
                <a:solidFill>
                  <a:srgbClr val="7F7F7F"/>
                </a:solidFill>
                <a:uFillTx/>
                <a:latin typeface="Tahoma" pitchFamily="34"/>
                <a:ea typeface="Tahoma" pitchFamily="34"/>
                <a:cs typeface="Tahoma" pitchFamily="34"/>
              </a:rPr>
              <a:t>s</a:t>
            </a:r>
            <a:r>
              <a:rPr lang="pt-BR" sz="1000" b="0" i="0" u="none" strike="noStrike" kern="1200" cap="none" spc="0" baseline="0" dirty="0">
                <a:solidFill>
                  <a:srgbClr val="7F7F7F"/>
                </a:solidFill>
                <a:uFillTx/>
                <a:latin typeface="Tahoma" pitchFamily="34"/>
                <a:ea typeface="Tahoma" pitchFamily="34"/>
                <a:cs typeface="Tahoma" pitchFamily="34"/>
              </a:rPr>
              <a:t>) signatário(</a:t>
            </a:r>
            <a:r>
              <a:rPr lang="pt-BR" sz="1000" b="0" i="0" u="none" strike="noStrike" kern="1200" cap="none" spc="0" baseline="0" dirty="0" err="1">
                <a:solidFill>
                  <a:srgbClr val="7F7F7F"/>
                </a:solidFill>
                <a:uFillTx/>
                <a:latin typeface="Tahoma" pitchFamily="34"/>
                <a:ea typeface="Tahoma" pitchFamily="34"/>
                <a:cs typeface="Tahoma" pitchFamily="34"/>
              </a:rPr>
              <a:t>s</a:t>
            </a:r>
            <a:r>
              <a:rPr lang="pt-BR" sz="1000" b="0" i="0" u="none" strike="noStrike" kern="1200" cap="none" spc="0" baseline="0" dirty="0">
                <a:solidFill>
                  <a:srgbClr val="7F7F7F"/>
                </a:solidFill>
                <a:uFillTx/>
                <a:latin typeface="Tahoma" pitchFamily="34"/>
                <a:ea typeface="Tahoma" pitchFamily="34"/>
                <a:cs typeface="Tahoma" pitchFamily="34"/>
              </a:rPr>
              <a:t>) do requerimento de parcelamento.</a:t>
            </a:r>
          </a:p>
          <a:p>
            <a:endParaRPr lang="pt-BR" dirty="0"/>
          </a:p>
        </p:txBody>
      </p:sp>
      <p:sp>
        <p:nvSpPr>
          <p:cNvPr id="4" name="Espaço Reservado para Número de Slide 3"/>
          <p:cNvSpPr>
            <a:spLocks noGrp="1"/>
          </p:cNvSpPr>
          <p:nvPr>
            <p:ph type="sldNum" sz="quarter" idx="5"/>
          </p:nvPr>
        </p:nvSpPr>
        <p:spPr/>
        <p:txBody>
          <a:bodyPr/>
          <a:lstStyle/>
          <a:p>
            <a:pPr lvl="0"/>
            <a:fld id="{694284AF-7237-4149-9AD8-7D9894D2BA1E}" type="slidenum">
              <a:rPr lang="pt-BR" smtClean="0"/>
              <a:t>26</a:t>
            </a:fld>
            <a:endParaRPr lang="pt-BR"/>
          </a:p>
        </p:txBody>
      </p:sp>
    </p:spTree>
    <p:extLst>
      <p:ext uri="{BB962C8B-B14F-4D97-AF65-F5344CB8AC3E}">
        <p14:creationId xmlns:p14="http://schemas.microsoft.com/office/powerpoint/2010/main" val="280485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AC5C99C-B2C5-7041-88FE-D0DBF07E50BB}"/>
              </a:ext>
            </a:extLst>
          </p:cNvPr>
          <p:cNvSpPr>
            <a:spLocks noGrp="1" noRot="1" noChangeAspect="1"/>
          </p:cNvSpPr>
          <p:nvPr>
            <p:ph type="sldImg"/>
          </p:nvPr>
        </p:nvSpPr>
        <p:spPr>
          <a:xfrm>
            <a:off x="685800" y="1143000"/>
            <a:ext cx="5486400" cy="3086100"/>
          </a:xfrm>
        </p:spPr>
      </p:sp>
      <p:sp>
        <p:nvSpPr>
          <p:cNvPr id="3" name="Espaço Reservado para Anotações 2">
            <a:extLst>
              <a:ext uri="{FF2B5EF4-FFF2-40B4-BE49-F238E27FC236}">
                <a16:creationId xmlns:a16="http://schemas.microsoft.com/office/drawing/2014/main" id="{7483FCE5-7A3C-A747-8CF1-0F2004F374F6}"/>
              </a:ext>
            </a:extLst>
          </p:cNvPr>
          <p:cNvSpPr txBox="1">
            <a:spLocks noGrp="1"/>
          </p:cNvSpPr>
          <p:nvPr>
            <p:ph type="body" sz="quarter" idx="1"/>
          </p:nvPr>
        </p:nvSpPr>
        <p:spPr/>
        <p:txBody>
          <a:bodyPr/>
          <a:lstStyle/>
          <a:p>
            <a:endParaRPr lang="pt-BR"/>
          </a:p>
        </p:txBody>
      </p:sp>
      <p:sp>
        <p:nvSpPr>
          <p:cNvPr id="4" name="Espaço Reservado para Número de Slide 3">
            <a:extLst>
              <a:ext uri="{FF2B5EF4-FFF2-40B4-BE49-F238E27FC236}">
                <a16:creationId xmlns:a16="http://schemas.microsoft.com/office/drawing/2014/main" id="{96A81A7F-9D51-0C4D-93E0-E10898FB8790}"/>
              </a:ext>
            </a:extLst>
          </p:cNvPr>
          <p:cNvSpPr txBox="1"/>
          <p:nvPr/>
        </p:nvSpPr>
        <p:spPr>
          <a:xfrm>
            <a:off x="3884608" y="8685208"/>
            <a:ext cx="2971800" cy="458791"/>
          </a:xfrm>
          <a:prstGeom prst="rect">
            <a:avLst/>
          </a:prstGeom>
          <a:noFill/>
          <a:ln cap="flat">
            <a:noFill/>
          </a:ln>
          <a:effectLst>
            <a:outerShdw dist="22997" dir="5400000" algn="tl">
              <a:srgbClr val="000000">
                <a:alpha val="35000"/>
              </a:srgbClr>
            </a:outerShdw>
          </a:effectLst>
        </p:spPr>
        <p:txBody>
          <a:bodyPr vert="horz" wrap="square" lIns="91440" tIns="45720" rIns="91440" bIns="45720" anchor="b" anchorCtr="0" compatLnSpc="1">
            <a:norm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D3F52B-A16C-264B-951F-65BDAB9030C3}" type="slidenum">
              <a:t>27</a:t>
            </a:fld>
            <a:endParaRPr lang="pt-BR"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apa">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C296034A-B6F2-0D45-8F48-2DCABC1307A9}"/>
              </a:ext>
            </a:extLst>
          </p:cNvPr>
          <p:cNvPicPr>
            <a:picLocks noChangeAspect="1"/>
          </p:cNvPicPr>
          <p:nvPr/>
        </p:nvPicPr>
        <p:blipFill>
          <a:blip r:embed="rId2"/>
          <a:stretch>
            <a:fillRect/>
          </a:stretch>
        </p:blipFill>
        <p:spPr>
          <a:xfrm>
            <a:off x="-17583" y="-8796"/>
            <a:ext cx="12442094" cy="6998680"/>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2577683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e conteúdo">
    <p:spTree>
      <p:nvGrpSpPr>
        <p:cNvPr id="1" name=""/>
        <p:cNvGrpSpPr/>
        <p:nvPr/>
      </p:nvGrpSpPr>
      <p:grpSpPr>
        <a:xfrm>
          <a:off x="0" y="0"/>
          <a:ext cx="0" cy="0"/>
          <a:chOff x="0" y="0"/>
          <a:chExt cx="0" cy="0"/>
        </a:xfrm>
      </p:grpSpPr>
      <p:pic>
        <p:nvPicPr>
          <p:cNvPr id="2" name="Imagem 5">
            <a:extLst>
              <a:ext uri="{FF2B5EF4-FFF2-40B4-BE49-F238E27FC236}">
                <a16:creationId xmlns:a16="http://schemas.microsoft.com/office/drawing/2014/main" id="{B67BC88A-C2DC-364C-A1FB-A314337A11CE}"/>
              </a:ext>
            </a:extLst>
          </p:cNvPr>
          <p:cNvPicPr>
            <a:picLocks noChangeAspect="1"/>
          </p:cNvPicPr>
          <p:nvPr/>
        </p:nvPicPr>
        <p:blipFill>
          <a:blip r:embed="rId2"/>
          <a:stretch>
            <a:fillRect/>
          </a:stretch>
        </p:blipFill>
        <p:spPr>
          <a:xfrm>
            <a:off x="-71716" y="-17931"/>
            <a:ext cx="12281644" cy="6908429"/>
          </a:xfrm>
          <a:prstGeom prst="rect">
            <a:avLst/>
          </a:prstGeom>
          <a:noFill/>
          <a:ln cap="flat">
            <a:noFill/>
          </a:ln>
          <a:effectLst>
            <a:outerShdw dist="22997" dir="5400000" algn="tl">
              <a:srgbClr val="000000">
                <a:alpha val="35000"/>
              </a:srgbClr>
            </a:outerShdw>
          </a:effectLst>
        </p:spPr>
      </p:pic>
      <p:sp>
        <p:nvSpPr>
          <p:cNvPr id="3" name="Espaço Reservado para Conteúdo 2">
            <a:extLst>
              <a:ext uri="{FF2B5EF4-FFF2-40B4-BE49-F238E27FC236}">
                <a16:creationId xmlns:a16="http://schemas.microsoft.com/office/drawing/2014/main" id="{0331815D-9B87-5C4D-B8CB-3C1411BF9CE4}"/>
              </a:ext>
            </a:extLst>
          </p:cNvPr>
          <p:cNvSpPr txBox="1">
            <a:spLocks noGrp="1"/>
          </p:cNvSpPr>
          <p:nvPr>
            <p:ph idx="4294967295"/>
          </p:nvPr>
        </p:nvSpPr>
        <p:spPr>
          <a:xfrm>
            <a:off x="609603" y="1712506"/>
            <a:ext cx="6392707" cy="1207739"/>
          </a:xfrm>
        </p:spPr>
        <p:txBody>
          <a:bodyPr/>
          <a:lstStyle>
            <a:lvl1pPr marL="0" indent="0">
              <a:spcBef>
                <a:spcPts val="300"/>
              </a:spcBef>
              <a:buNone/>
              <a:defRPr lang="pt-BR" sz="1400">
                <a:solidFill>
                  <a:srgbClr val="7F7F7F"/>
                </a:solidFill>
              </a:defRPr>
            </a:lvl1pPr>
            <a:lvl2pPr marL="0" lvl="0" indent="0">
              <a:spcBef>
                <a:spcPts val="300"/>
              </a:spcBef>
              <a:buNone/>
              <a:defRPr lang="pt-BR" sz="1400">
                <a:solidFill>
                  <a:srgbClr val="7F7F7F"/>
                </a:solidFill>
              </a:defRPr>
            </a:lvl2pPr>
          </a:lstStyle>
          <a:p>
            <a:pPr lvl="0"/>
            <a:r>
              <a:rPr lang="pt-BR"/>
              <a:t>Texto texto texto texto texto texto texto textoTexto texto texto texto texto texto texto textoTexto texto texto texto texto texto texto textoTexto texto texto texto texto texto texto textoTexto texto texto texto texto texto texto textoTexto texto texto texto texto texto texto texto</a:t>
            </a:r>
          </a:p>
          <a:p>
            <a:pPr lvl="0"/>
            <a:endParaRPr lang="pt-BR"/>
          </a:p>
        </p:txBody>
      </p:sp>
    </p:spTree>
    <p:extLst>
      <p:ext uri="{BB962C8B-B14F-4D97-AF65-F5344CB8AC3E}">
        <p14:creationId xmlns:p14="http://schemas.microsoft.com/office/powerpoint/2010/main" val="28463888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D3D2E39A-DE85-D942-980C-793D269B109D}"/>
              </a:ext>
            </a:extLst>
          </p:cNvPr>
          <p:cNvPicPr>
            <a:picLocks noChangeAspect="1"/>
          </p:cNvPicPr>
          <p:nvPr/>
        </p:nvPicPr>
        <p:blipFill>
          <a:blip r:embed="rId2"/>
          <a:stretch>
            <a:fillRect/>
          </a:stretch>
        </p:blipFill>
        <p:spPr>
          <a:xfrm>
            <a:off x="0" y="0"/>
            <a:ext cx="12191996" cy="6858000"/>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5415827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echamento">
    <p:bg>
      <p:bgPr>
        <a:solidFill>
          <a:srgbClr val="FFFFFF"/>
        </a:solidFill>
        <a:effectLst/>
      </p:bgPr>
    </p:bg>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C716CB3A-F092-2F44-BF20-BA5717971345}"/>
              </a:ext>
            </a:extLst>
          </p:cNvPr>
          <p:cNvPicPr>
            <a:picLocks noChangeAspect="1"/>
          </p:cNvPicPr>
          <p:nvPr/>
        </p:nvPicPr>
        <p:blipFill>
          <a:blip r:embed="rId2"/>
          <a:stretch>
            <a:fillRect/>
          </a:stretch>
        </p:blipFill>
        <p:spPr>
          <a:xfrm>
            <a:off x="0" y="0"/>
            <a:ext cx="12191996" cy="6858000"/>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287749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F39B2-39E2-7F46-888F-92D30E2C1346}"/>
              </a:ext>
            </a:extLst>
          </p:cNvPr>
          <p:cNvSpPr txBox="1">
            <a:spLocks noGrp="1"/>
          </p:cNvSpPr>
          <p:nvPr>
            <p:ph type="title"/>
          </p:nvPr>
        </p:nvSpPr>
        <p:spPr>
          <a:xfrm>
            <a:off x="609603" y="274640"/>
            <a:ext cx="10972800" cy="1143000"/>
          </a:xfrm>
          <a:prstGeom prst="rect">
            <a:avLst/>
          </a:prstGeom>
          <a:noFill/>
          <a:ln>
            <a:noFill/>
          </a:ln>
        </p:spPr>
        <p:txBody>
          <a:bodyPr vert="horz" wrap="square" lIns="91440" tIns="45720" rIns="91440" bIns="45720" anchor="ctr" anchorCtr="1" compatLnSpc="1">
            <a:normAutofit/>
          </a:bodyPr>
          <a:lstStyle/>
          <a:p>
            <a:pPr lvl="0"/>
            <a:r>
              <a:rPr lang="-"/>
              <a:t>Click to edit Master title style</a:t>
            </a:r>
            <a:endParaRPr lang="en-US"/>
          </a:p>
        </p:txBody>
      </p:sp>
      <p:sp>
        <p:nvSpPr>
          <p:cNvPr id="3" name="Text Placeholder 2">
            <a:extLst>
              <a:ext uri="{FF2B5EF4-FFF2-40B4-BE49-F238E27FC236}">
                <a16:creationId xmlns:a16="http://schemas.microsoft.com/office/drawing/2014/main" id="{2513B587-14FC-0D45-8E74-2FCD911A0AA0}"/>
              </a:ext>
            </a:extLst>
          </p:cNvPr>
          <p:cNvSpPr txBox="1">
            <a:spLocks noGrp="1"/>
          </p:cNvSpPr>
          <p:nvPr>
            <p:ph type="body" idx="1"/>
          </p:nvPr>
        </p:nvSpPr>
        <p:spPr>
          <a:xfrm>
            <a:off x="609603" y="1600200"/>
            <a:ext cx="10972800" cy="4525959"/>
          </a:xfrm>
          <a:prstGeom prst="rect">
            <a:avLst/>
          </a:prstGeom>
          <a:noFill/>
          <a:ln>
            <a:noFill/>
          </a:ln>
        </p:spPr>
        <p:txBody>
          <a:bodyPr vert="horz" wrap="square" lIns="91440" tIns="45720" rIns="91440" bIns="45720" anchor="t" anchorCtr="0" compatLnSpc="1">
            <a:normAutofit/>
          </a:bodyPr>
          <a:lstStyle/>
          <a:p>
            <a:pPr lvl="0"/>
            <a:r>
              <a:rPr lang="-"/>
              <a:t>Click to edit Master text styles</a:t>
            </a:r>
          </a:p>
          <a:p>
            <a:pPr lvl="1"/>
            <a:r>
              <a:rPr lang="-"/>
              <a:t>Second level</a:t>
            </a:r>
          </a:p>
          <a:p>
            <a:pPr lvl="2"/>
            <a:r>
              <a:rPr lang="-"/>
              <a:t>Third level</a:t>
            </a:r>
          </a:p>
          <a:p>
            <a:pPr lvl="3"/>
            <a:r>
              <a:rPr lang="-"/>
              <a:t>Fourth level</a:t>
            </a:r>
          </a:p>
          <a:p>
            <a:pPr lvl="4"/>
            <a:r>
              <a:rPr lang="-"/>
              <a:t>Fifth level</a:t>
            </a:r>
            <a:endParaRPr lang="en-US"/>
          </a:p>
        </p:txBody>
      </p:sp>
      <p:sp>
        <p:nvSpPr>
          <p:cNvPr id="4" name="Date Placeholder 3">
            <a:extLst>
              <a:ext uri="{FF2B5EF4-FFF2-40B4-BE49-F238E27FC236}">
                <a16:creationId xmlns:a16="http://schemas.microsoft.com/office/drawing/2014/main" id="{2D4F4C26-5D2D-C64D-A8E1-C09DF53AD9DC}"/>
              </a:ext>
            </a:extLst>
          </p:cNvPr>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norm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Tahoma"/>
              </a:defRPr>
            </a:lvl1pPr>
          </a:lstStyle>
          <a:p>
            <a:pPr lvl="0"/>
            <a:fld id="{6DB0ED30-4798-424F-ACB7-AC8BDC379CBE}" type="datetime1">
              <a:rPr lang="en-US"/>
              <a:pPr lvl="0"/>
              <a:t>10/24/22</a:t>
            </a:fld>
            <a:endParaRPr lang="en-US"/>
          </a:p>
        </p:txBody>
      </p:sp>
      <p:sp>
        <p:nvSpPr>
          <p:cNvPr id="5" name="Footer Placeholder 4">
            <a:extLst>
              <a:ext uri="{FF2B5EF4-FFF2-40B4-BE49-F238E27FC236}">
                <a16:creationId xmlns:a16="http://schemas.microsoft.com/office/drawing/2014/main" id="{135EE37E-96BF-3844-8E2A-17F7B16C93CF}"/>
              </a:ext>
            </a:extLst>
          </p:cNvPr>
          <p:cNvSpPr txBox="1">
            <a:spLocks noGrp="1"/>
          </p:cNvSpPr>
          <p:nvPr>
            <p:ph type="ftr" sz="quarter" idx="3"/>
          </p:nvPr>
        </p:nvSpPr>
        <p:spPr>
          <a:xfrm>
            <a:off x="4165604" y="6356351"/>
            <a:ext cx="3860797" cy="365129"/>
          </a:xfrm>
          <a:prstGeom prst="rect">
            <a:avLst/>
          </a:prstGeom>
          <a:noFill/>
          <a:ln>
            <a:noFill/>
          </a:ln>
        </p:spPr>
        <p:txBody>
          <a:bodyPr vert="horz" wrap="square" lIns="91440" tIns="45720" rIns="91440" bIns="45720" anchor="ctr" anchorCtr="1" compatLnSpc="1">
            <a:norm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Tahoma"/>
              </a:defRPr>
            </a:lvl1pPr>
          </a:lstStyle>
          <a:p>
            <a:pPr lvl="0"/>
            <a:endParaRPr lang="en-US"/>
          </a:p>
        </p:txBody>
      </p:sp>
      <p:sp>
        <p:nvSpPr>
          <p:cNvPr id="6" name="Slide Number Placeholder 5">
            <a:extLst>
              <a:ext uri="{FF2B5EF4-FFF2-40B4-BE49-F238E27FC236}">
                <a16:creationId xmlns:a16="http://schemas.microsoft.com/office/drawing/2014/main" id="{98DB5011-1120-A04A-8CD0-23674477EFA8}"/>
              </a:ext>
            </a:extLst>
          </p:cNvPr>
          <p:cNvSpPr txBox="1">
            <a:spLocks noGrp="1"/>
          </p:cNvSpPr>
          <p:nvPr>
            <p:ph type="sldNum" sz="quarter" idx="4"/>
          </p:nvPr>
        </p:nvSpPr>
        <p:spPr>
          <a:xfrm>
            <a:off x="8737604" y="6356351"/>
            <a:ext cx="2844798" cy="365129"/>
          </a:xfrm>
          <a:prstGeom prst="rect">
            <a:avLst/>
          </a:prstGeom>
          <a:noFill/>
          <a:ln>
            <a:noFill/>
          </a:ln>
        </p:spPr>
        <p:txBody>
          <a:bodyPr vert="horz" wrap="square" lIns="91440" tIns="45720" rIns="91440" bIns="45720" anchor="ctr" anchorCtr="0" compatLnSpc="1">
            <a:norm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Tahoma"/>
              </a:defRPr>
            </a:lvl1pPr>
          </a:lstStyle>
          <a:p>
            <a:pPr lvl="0"/>
            <a:fld id="{C6EE84A0-1894-F349-849C-D02EEB5979C4}" type="slidenum">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marL="0" marR="0" lvl="0" indent="0" algn="ctr" defTabSz="457200" rtl="0" fontAlgn="auto" hangingPunct="1">
        <a:lnSpc>
          <a:spcPct val="100000"/>
        </a:lnSpc>
        <a:spcBef>
          <a:spcPts val="0"/>
        </a:spcBef>
        <a:spcAft>
          <a:spcPts val="0"/>
        </a:spcAft>
        <a:buNone/>
        <a:tabLst/>
        <a:defRPr lang="-" sz="4400" b="0" i="0" u="none" strike="noStrike" kern="1200" cap="none" spc="0" baseline="0">
          <a:solidFill>
            <a:srgbClr val="000000"/>
          </a:solidFill>
          <a:uFillTx/>
          <a:latin typeface="Tahoma"/>
        </a:defRPr>
      </a:lvl1pPr>
    </p:titleStyle>
    <p:bodyStyle>
      <a:lvl1pPr marL="342900" marR="0" lvl="0" indent="-342900" algn="l" defTabSz="457200" rtl="0" fontAlgn="auto" hangingPunct="1">
        <a:lnSpc>
          <a:spcPct val="100000"/>
        </a:lnSpc>
        <a:spcBef>
          <a:spcPts val="800"/>
        </a:spcBef>
        <a:spcAft>
          <a:spcPts val="0"/>
        </a:spcAft>
        <a:buSzPct val="100000"/>
        <a:buFont typeface="Arial"/>
        <a:buChar char="•"/>
        <a:tabLst/>
        <a:defRPr lang="-" sz="3200" b="0" i="0" u="none" strike="noStrike" kern="1200" cap="none" spc="0" baseline="0">
          <a:solidFill>
            <a:srgbClr val="000000"/>
          </a:solidFill>
          <a:uFillTx/>
          <a:latin typeface="Tahoma"/>
        </a:defRPr>
      </a:lvl1pPr>
      <a:lvl2pPr marL="742950" marR="0" lvl="1" indent="-285750" algn="l" defTabSz="457200" rtl="0" fontAlgn="auto" hangingPunct="1">
        <a:lnSpc>
          <a:spcPct val="100000"/>
        </a:lnSpc>
        <a:spcBef>
          <a:spcPts val="700"/>
        </a:spcBef>
        <a:spcAft>
          <a:spcPts val="0"/>
        </a:spcAft>
        <a:buSzPct val="100000"/>
        <a:buFont typeface="Arial"/>
        <a:buChar char="–"/>
        <a:tabLst/>
        <a:defRPr lang="-" sz="2800" b="0" i="0" u="none" strike="noStrike" kern="1200" cap="none" spc="0" baseline="0">
          <a:solidFill>
            <a:srgbClr val="000000"/>
          </a:solidFill>
          <a:uFillTx/>
          <a:latin typeface="Tahoma"/>
        </a:defRPr>
      </a:lvl2pPr>
      <a:lvl3pPr marL="1143000" marR="0" lvl="2" indent="-228600" algn="l" defTabSz="457200" rtl="0" fontAlgn="auto" hangingPunct="1">
        <a:lnSpc>
          <a:spcPct val="100000"/>
        </a:lnSpc>
        <a:spcBef>
          <a:spcPts val="600"/>
        </a:spcBef>
        <a:spcAft>
          <a:spcPts val="0"/>
        </a:spcAft>
        <a:buSzPct val="100000"/>
        <a:buFont typeface="Arial"/>
        <a:buChar char="•"/>
        <a:tabLst/>
        <a:defRPr lang="-" sz="2400" b="0" i="0" u="none" strike="noStrike" kern="1200" cap="none" spc="0" baseline="0">
          <a:solidFill>
            <a:srgbClr val="000000"/>
          </a:solidFill>
          <a:uFillTx/>
          <a:latin typeface="Tahoma"/>
        </a:defRPr>
      </a:lvl3pPr>
      <a:lvl4pPr marL="1600200" marR="0" lvl="3" indent="-228600" algn="l" defTabSz="457200" rtl="0" fontAlgn="auto" hangingPunct="1">
        <a:lnSpc>
          <a:spcPct val="100000"/>
        </a:lnSpc>
        <a:spcBef>
          <a:spcPts val="500"/>
        </a:spcBef>
        <a:spcAft>
          <a:spcPts val="0"/>
        </a:spcAft>
        <a:buSzPct val="100000"/>
        <a:buFont typeface="Arial"/>
        <a:buChar char="–"/>
        <a:tabLst/>
        <a:defRPr lang="-" sz="2000" b="0" i="0" u="none" strike="noStrike" kern="1200" cap="none" spc="0" baseline="0">
          <a:solidFill>
            <a:srgbClr val="000000"/>
          </a:solidFill>
          <a:uFillTx/>
          <a:latin typeface="Tahoma"/>
        </a:defRPr>
      </a:lvl4pPr>
      <a:lvl5pPr marL="2057400" marR="0" lvl="4" indent="-228600" algn="l" defTabSz="457200" rtl="0" fontAlgn="auto" hangingPunct="1">
        <a:lnSpc>
          <a:spcPct val="100000"/>
        </a:lnSpc>
        <a:spcBef>
          <a:spcPts val="500"/>
        </a:spcBef>
        <a:spcAft>
          <a:spcPts val="0"/>
        </a:spcAft>
        <a:buSzPct val="100000"/>
        <a:buFont typeface="Arial"/>
        <a:buChar char="»"/>
        <a:tabLst/>
        <a:defRPr lang="-" sz="2000" b="0" i="0" u="none" strike="noStrike" kern="1200" cap="none" spc="0" baseline="0">
          <a:solidFill>
            <a:srgbClr val="000000"/>
          </a:solidFill>
          <a:uFillTx/>
          <a:latin typeface="Tahom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ntas.tcu.gov.br/debito/Web/Debito/CalculoDeDebito.faces" TargetMode="External"/><Relationship Id="rId2" Type="http://schemas.openxmlformats.org/officeDocument/2006/relationships/hyperlink" Target="https://www3.bcb.gov.br/CALCIDADAO/publico/exibirFormCorrecaoValores.do?method=exibirFormCorrecaoValores&amp;aba=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p_protocolo@finep.gov.br" TargetMode="External"/><Relationship Id="rId2" Type="http://schemas.openxmlformats.org/officeDocument/2006/relationships/hyperlink" Target="mailto:cptce@finep.gov.b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nep.gov.br/area-para-clientes-externo/acompanhamento-financeiro/subvencao-economi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inep.gov.br/area-para-clientes-externo/acompanhamento-financeiro/subvencao-econ&#244;mi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p_protocolo@finep.gov.br" TargetMode="External"/><Relationship Id="rId2" Type="http://schemas.openxmlformats.org/officeDocument/2006/relationships/hyperlink" Target="mailto:devolucaodesaldo@finep.gov.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finep.gov.br/area-para-clientes-externo/acompanhamento-financeiro/subvencao-economi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5">
            <a:extLst>
              <a:ext uri="{FF2B5EF4-FFF2-40B4-BE49-F238E27FC236}">
                <a16:creationId xmlns:a16="http://schemas.microsoft.com/office/drawing/2014/main" id="{326A2B3A-0AED-6446-A632-0511D2FC2987}"/>
              </a:ext>
            </a:extLst>
          </p:cNvPr>
          <p:cNvSpPr txBox="1"/>
          <p:nvPr/>
        </p:nvSpPr>
        <p:spPr>
          <a:xfrm>
            <a:off x="187543" y="215898"/>
            <a:ext cx="7089557" cy="367204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10000"/>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4500" b="1" i="0" u="none" strike="noStrike" kern="1200" cap="none" spc="100" baseline="0" dirty="0">
              <a:solidFill>
                <a:srgbClr val="FFFFFF"/>
              </a:solidFill>
              <a:uFillTx/>
              <a:latin typeface="Tahoma" pitchFamily="34"/>
              <a:ea typeface="Tahoma" pitchFamily="34"/>
              <a:cs typeface="Tahoma"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500" b="1" i="0" u="none" strike="noStrike" kern="1200" cap="none" spc="100" baseline="0" dirty="0">
                <a:solidFill>
                  <a:srgbClr val="FFFFFF"/>
                </a:solidFill>
                <a:uFillTx/>
                <a:latin typeface="Tahoma" pitchFamily="34"/>
                <a:ea typeface="Tahoma" pitchFamily="34"/>
                <a:cs typeface="Tahoma" pitchFamily="34"/>
              </a:rPr>
              <a:t>Gestão Financeira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500" b="1" i="0" u="none" strike="noStrike" kern="1200" cap="none" spc="100" baseline="0" dirty="0">
                <a:solidFill>
                  <a:srgbClr val="FFFFFF"/>
                </a:solidFill>
                <a:uFillTx/>
                <a:latin typeface="Tahoma" pitchFamily="34"/>
                <a:ea typeface="Tahoma" pitchFamily="34"/>
                <a:cs typeface="Tahoma" pitchFamily="34"/>
              </a:rPr>
              <a:t>de Contratos de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500" b="1" i="0" u="none" strike="noStrike" kern="1200" cap="none" spc="100" baseline="0" dirty="0">
                <a:solidFill>
                  <a:srgbClr val="FFFFFF"/>
                </a:solidFill>
                <a:uFillTx/>
                <a:latin typeface="Tahoma" pitchFamily="34"/>
                <a:ea typeface="Tahoma" pitchFamily="34"/>
                <a:cs typeface="Tahoma" pitchFamily="34"/>
              </a:rPr>
              <a:t>Descentralização de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500" b="1" i="0" u="none" strike="noStrike" kern="1200" cap="none" spc="100" baseline="0" dirty="0">
                <a:solidFill>
                  <a:srgbClr val="FFFFFF"/>
                </a:solidFill>
                <a:uFillTx/>
                <a:latin typeface="Tahoma" pitchFamily="34"/>
                <a:ea typeface="Tahoma" pitchFamily="34"/>
                <a:cs typeface="Tahoma" pitchFamily="34"/>
              </a:rPr>
              <a:t>Recursos de Subvenção Econômica</a:t>
            </a:r>
            <a:endParaRPr lang="en-US" sz="4500" b="1" i="0" u="none" strike="noStrike" kern="1200" cap="none" spc="100" baseline="0" dirty="0">
              <a:solidFill>
                <a:srgbClr val="FFFFFF"/>
              </a:solidFill>
              <a:uFillTx/>
              <a:latin typeface="Tahoma" pitchFamily="34"/>
              <a:ea typeface="Tahoma" pitchFamily="34"/>
              <a:cs typeface="Tahoma" pitchFamily="34"/>
            </a:endParaRPr>
          </a:p>
        </p:txBody>
      </p:sp>
      <p:sp>
        <p:nvSpPr>
          <p:cNvPr id="3" name="CaixaDeTexto 1">
            <a:extLst>
              <a:ext uri="{FF2B5EF4-FFF2-40B4-BE49-F238E27FC236}">
                <a16:creationId xmlns:a16="http://schemas.microsoft.com/office/drawing/2014/main" id="{65F8BCE0-4B4B-7A4A-9EC9-BA17477933EF}"/>
              </a:ext>
            </a:extLst>
          </p:cNvPr>
          <p:cNvSpPr txBox="1"/>
          <p:nvPr/>
        </p:nvSpPr>
        <p:spPr>
          <a:xfrm>
            <a:off x="6912864" y="5474211"/>
            <a:ext cx="0" cy="0"/>
          </a:xfrm>
          <a:prstGeom prst="rect">
            <a:avLst/>
          </a:prstGeom>
          <a:noFill/>
          <a:ln cap="flat">
            <a:noFill/>
          </a:ln>
          <a:effectLst>
            <a:outerShdw dist="22997" dir="5400000" algn="tl">
              <a:srgbClr val="000000">
                <a:alpha val="35000"/>
              </a:srgbClr>
            </a:outerShdw>
          </a:effectLst>
        </p:spPr>
        <p:txBody>
          <a:bodyPr vert="horz" wrap="none" lIns="91440" tIns="45720" rIns="91440" bIns="45720" anchor="ctr" anchorCtr="1" compatLnSpc="1">
            <a:normAutofit fontScale="25000" lnSpcReduction="2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800" b="1" i="0" u="none" strike="noStrike" kern="1200" cap="none" spc="0" baseline="0">
              <a:solidFill>
                <a:srgbClr val="FFFFFF"/>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F06B-1D69-914F-B7F7-8CE4416DF770}"/>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Text Placeholder 2">
            <a:extLst>
              <a:ext uri="{FF2B5EF4-FFF2-40B4-BE49-F238E27FC236}">
                <a16:creationId xmlns:a16="http://schemas.microsoft.com/office/drawing/2014/main" id="{4112A258-E4B4-8F44-B233-04D6538FF820}"/>
              </a:ext>
            </a:extLst>
          </p:cNvPr>
          <p:cNvSpPr txBox="1"/>
          <p:nvPr/>
        </p:nvSpPr>
        <p:spPr>
          <a:xfrm>
            <a:off x="1487488" y="1426636"/>
            <a:ext cx="9073008" cy="445063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R="0" lvl="0" indent="893763" algn="just" defTabSz="457200" rtl="0" fontAlgn="auto" hangingPunct="1">
              <a:lnSpc>
                <a:spcPct val="100000"/>
              </a:lnSpc>
              <a:spcBef>
                <a:spcPts val="600"/>
              </a:spcBef>
              <a:spcAft>
                <a:spcPts val="0"/>
              </a:spcAft>
              <a:buNone/>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Os recursos deverão ser mantidos na conta bancária específica da subvenção e somente poderão ser utilizados para pagamento de despesas constantes do plano de trabalho ou para aplicação no mercado financeiro. </a:t>
            </a:r>
            <a:r>
              <a:rPr lang="pt-BR" sz="2400" b="1" i="0" u="none" strike="noStrike" kern="1200" cap="none" spc="0" baseline="0" dirty="0">
                <a:solidFill>
                  <a:srgbClr val="7F7F7F"/>
                </a:solidFill>
                <a:uFillTx/>
                <a:latin typeface="Tahoma" pitchFamily="34"/>
                <a:ea typeface="Tahoma" pitchFamily="34"/>
                <a:cs typeface="Tahoma" pitchFamily="34"/>
              </a:rPr>
              <a:t>Pagamentos devem ocorrer da conta bancária específica, por meio de transferência eletrônica, diretamente ao fornecedor</a:t>
            </a:r>
            <a:r>
              <a:rPr lang="pt-BR" sz="2400" b="0" i="0" u="none" strike="noStrike" kern="1200" cap="none" spc="0" baseline="0" dirty="0">
                <a:solidFill>
                  <a:srgbClr val="7F7F7F"/>
                </a:solidFill>
                <a:uFillTx/>
                <a:latin typeface="Tahoma" pitchFamily="34"/>
                <a:ea typeface="Tahoma" pitchFamily="34"/>
                <a:cs typeface="Tahoma" pitchFamily="34"/>
              </a:rPr>
              <a:t>.</a:t>
            </a:r>
          </a:p>
          <a:p>
            <a:pPr marR="0" lvl="0" indent="893763" algn="just" defTabSz="457200" rtl="0" fontAlgn="auto" hangingPunct="1">
              <a:lnSpc>
                <a:spcPct val="100000"/>
              </a:lnSpc>
              <a:spcBef>
                <a:spcPts val="600"/>
              </a:spcBef>
              <a:spcAft>
                <a:spcPts val="0"/>
              </a:spcAft>
              <a:buNone/>
              <a:defRPr sz="1800" b="0" i="0" u="none" strike="noStrike" kern="0" cap="none" spc="0" baseline="0">
                <a:solidFill>
                  <a:srgbClr val="000000"/>
                </a:solidFill>
                <a:uFillTx/>
              </a:defRPr>
            </a:pPr>
            <a:endParaRPr lang="pt-BR" sz="12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Exceções: </a:t>
            </a:r>
          </a:p>
          <a:p>
            <a:pPr marL="1179513" marR="0" lvl="1" indent="-285750" algn="just" defTabSz="457200" rtl="0" fontAlgn="auto" hangingPunct="1">
              <a:lnSpc>
                <a:spcPct val="100000"/>
              </a:lnSpc>
              <a:spcBef>
                <a:spcPts val="400"/>
              </a:spcBef>
              <a:spcAft>
                <a:spcPts val="0"/>
              </a:spcAft>
              <a:buFont typeface="Arial" panose="020B0604020202020204" pitchFamily="34" charset="0"/>
              <a:buChar char="•"/>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Será permitida a utilização de </a:t>
            </a:r>
            <a:r>
              <a:rPr lang="pt-BR" sz="1800" b="1" i="0" u="none" strike="noStrike" kern="1200" cap="none" spc="0" baseline="0" dirty="0">
                <a:solidFill>
                  <a:srgbClr val="7F7F7F"/>
                </a:solidFill>
                <a:uFillTx/>
                <a:latin typeface="Tahoma" pitchFamily="34"/>
                <a:ea typeface="Tahoma" pitchFamily="34"/>
                <a:cs typeface="Tahoma" pitchFamily="34"/>
              </a:rPr>
              <a:t>ressarcimento de despesas</a:t>
            </a:r>
            <a:r>
              <a:rPr lang="pt-BR" sz="1800" b="0" i="0" u="none" strike="noStrike" kern="1200" cap="none" spc="0" baseline="0" dirty="0">
                <a:solidFill>
                  <a:srgbClr val="7F7F7F"/>
                </a:solidFill>
                <a:uFillTx/>
                <a:latin typeface="Tahoma" pitchFamily="34"/>
                <a:ea typeface="Tahoma" pitchFamily="34"/>
                <a:cs typeface="Tahoma" pitchFamily="34"/>
              </a:rPr>
              <a:t> referente ao custeio de </a:t>
            </a:r>
            <a:r>
              <a:rPr lang="pt-BR" sz="1800" b="1" i="0" u="none" strike="noStrike" kern="0" cap="none" spc="0" baseline="0" dirty="0">
                <a:solidFill>
                  <a:srgbClr val="7F7F7F"/>
                </a:solidFill>
                <a:uFillTx/>
                <a:latin typeface="Tahoma" pitchFamily="34"/>
                <a:ea typeface="Tahoma" pitchFamily="34"/>
                <a:cs typeface="Tahoma" pitchFamily="34"/>
              </a:rPr>
              <a:t>D</a:t>
            </a:r>
            <a:r>
              <a:rPr lang="pt-BR" sz="1800" b="1" i="0" u="none" strike="noStrike" kern="1200" cap="none" spc="0" baseline="0" dirty="0">
                <a:solidFill>
                  <a:srgbClr val="7F7F7F"/>
                </a:solidFill>
                <a:uFillTx/>
                <a:latin typeface="Tahoma" pitchFamily="34"/>
                <a:ea typeface="Tahoma" pitchFamily="34"/>
                <a:cs typeface="Tahoma" pitchFamily="34"/>
              </a:rPr>
              <a:t>iárias, Vencimentos e Obrigações </a:t>
            </a:r>
            <a:r>
              <a:rPr lang="pt-BR" sz="1800" b="1" i="0" u="none" strike="noStrike" kern="0" cap="none" spc="0" baseline="0" dirty="0">
                <a:solidFill>
                  <a:srgbClr val="7F7F7F"/>
                </a:solidFill>
                <a:uFillTx/>
                <a:latin typeface="Tahoma" pitchFamily="34"/>
                <a:ea typeface="Tahoma" pitchFamily="34"/>
                <a:cs typeface="Tahoma" pitchFamily="34"/>
              </a:rPr>
              <a:t>P</a:t>
            </a:r>
            <a:r>
              <a:rPr lang="pt-BR" sz="1800" b="1" i="0" u="none" strike="noStrike" kern="1200" cap="none" spc="0" baseline="0" dirty="0">
                <a:solidFill>
                  <a:srgbClr val="7F7F7F"/>
                </a:solidFill>
                <a:uFillTx/>
                <a:latin typeface="Tahoma" pitchFamily="34"/>
                <a:ea typeface="Tahoma" pitchFamily="34"/>
                <a:cs typeface="Tahoma" pitchFamily="34"/>
              </a:rPr>
              <a:t>atronais</a:t>
            </a:r>
            <a:r>
              <a:rPr lang="pt-BR" sz="1800" b="0" i="0" u="none" strike="noStrike" kern="1200" cap="none" spc="0" baseline="0" dirty="0">
                <a:solidFill>
                  <a:srgbClr val="7F7F7F"/>
                </a:solidFill>
                <a:uFillTx/>
                <a:latin typeface="Tahoma" pitchFamily="34"/>
                <a:ea typeface="Tahoma" pitchFamily="34"/>
                <a:cs typeface="Tahoma" pitchFamily="34"/>
              </a:rPr>
              <a:t>, desde que haja a comprovação dos gastos efetuados;</a:t>
            </a:r>
          </a:p>
          <a:p>
            <a:pPr marL="1179513" marR="0" lvl="1" indent="-285750" algn="just" defTabSz="457200" rtl="0" fontAlgn="auto" hangingPunct="1">
              <a:lnSpc>
                <a:spcPct val="100000"/>
              </a:lnSpc>
              <a:spcBef>
                <a:spcPts val="400"/>
              </a:spcBef>
              <a:spcAft>
                <a:spcPts val="0"/>
              </a:spcAft>
              <a:buFont typeface="Arial" panose="020B0604020202020204" pitchFamily="34" charset="0"/>
              <a:buChar char="•"/>
              <a:defRPr sz="1800" b="0" i="0" u="none" strike="noStrike" kern="0" cap="none" spc="0" baseline="0">
                <a:solidFill>
                  <a:srgbClr val="000000"/>
                </a:solidFill>
                <a:uFillTx/>
              </a:defRPr>
            </a:pPr>
            <a:r>
              <a:rPr lang="pt-BR" sz="1800" b="1" i="0" u="none" strike="noStrike" kern="1200" cap="none" spc="0" baseline="0" dirty="0">
                <a:solidFill>
                  <a:srgbClr val="7F7F7F"/>
                </a:solidFill>
                <a:uFillTx/>
                <a:latin typeface="Tahoma" pitchFamily="34"/>
                <a:ea typeface="Tahoma" pitchFamily="34"/>
                <a:cs typeface="Tahoma" pitchFamily="34"/>
              </a:rPr>
              <a:t>Excepcionalmente</a:t>
            </a:r>
            <a:r>
              <a:rPr lang="pt-BR" sz="1800" b="0" i="0" u="none" strike="noStrike" kern="1200" cap="none" spc="0" baseline="0" dirty="0">
                <a:solidFill>
                  <a:srgbClr val="7F7F7F"/>
                </a:solidFill>
                <a:uFillTx/>
                <a:latin typeface="Tahoma" pitchFamily="34"/>
                <a:ea typeface="Tahoma" pitchFamily="34"/>
                <a:cs typeface="Tahoma" pitchFamily="34"/>
              </a:rPr>
              <a:t>, a empresa poderá se utilizar de </a:t>
            </a:r>
            <a:r>
              <a:rPr lang="pt-BR" sz="1800" b="1" i="0" u="none" strike="noStrike" kern="1200" cap="none" spc="0" baseline="0" dirty="0">
                <a:solidFill>
                  <a:srgbClr val="7F7F7F"/>
                </a:solidFill>
                <a:uFillTx/>
                <a:latin typeface="Tahoma" pitchFamily="34"/>
                <a:ea typeface="Tahoma" pitchFamily="34"/>
                <a:cs typeface="Tahoma" pitchFamily="34"/>
              </a:rPr>
              <a:t>ressarcimento de despesas</a:t>
            </a:r>
            <a:r>
              <a:rPr lang="pt-BR" sz="1800" b="0" i="0" u="none" strike="noStrike" kern="1200" cap="none" spc="0" baseline="0" dirty="0">
                <a:solidFill>
                  <a:srgbClr val="7F7F7F"/>
                </a:solidFill>
                <a:uFillTx/>
                <a:latin typeface="Tahoma" pitchFamily="34"/>
                <a:ea typeface="Tahoma" pitchFamily="34"/>
                <a:cs typeface="Tahoma" pitchFamily="34"/>
              </a:rPr>
              <a:t> caso haja </a:t>
            </a:r>
            <a:r>
              <a:rPr lang="pt-BR" sz="1800" b="1" i="0" u="none" strike="noStrike" kern="1200" cap="none" spc="0" baseline="0" dirty="0">
                <a:solidFill>
                  <a:srgbClr val="7F7F7F"/>
                </a:solidFill>
                <a:uFillTx/>
                <a:latin typeface="Tahoma" pitchFamily="34"/>
                <a:ea typeface="Tahoma" pitchFamily="34"/>
                <a:cs typeface="Tahoma" pitchFamily="34"/>
              </a:rPr>
              <a:t>atraso da liberação </a:t>
            </a:r>
            <a:r>
              <a:rPr lang="pt-BR" sz="1800" b="0" i="0" u="none" strike="noStrike" kern="1200" cap="none" spc="0" baseline="0" dirty="0">
                <a:solidFill>
                  <a:srgbClr val="7F7F7F"/>
                </a:solidFill>
                <a:uFillTx/>
                <a:latin typeface="Tahoma" pitchFamily="34"/>
                <a:ea typeface="Tahoma" pitchFamily="34"/>
                <a:cs typeface="Tahoma" pitchFamily="34"/>
              </a:rPr>
              <a:t>por parte da Parceira Estadual, desde que haja a comprovação dos gastos efetuados;</a:t>
            </a:r>
          </a:p>
          <a:p>
            <a:pPr marL="1179513" marR="0" lvl="1" indent="-285750" algn="just" defTabSz="457200" rtl="0" fontAlgn="auto" hangingPunct="1">
              <a:lnSpc>
                <a:spcPct val="100000"/>
              </a:lnSpc>
              <a:spcBef>
                <a:spcPts val="400"/>
              </a:spcBef>
              <a:spcAft>
                <a:spcPts val="0"/>
              </a:spcAft>
              <a:buFont typeface="Arial" panose="020B0604020202020204" pitchFamily="34" charset="0"/>
              <a:buChar char="•"/>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Pagamento mediante espécie justificado, sem a dispensa de identificar o beneficiário final.</a:t>
            </a:r>
          </a:p>
        </p:txBody>
      </p:sp>
      <p:sp>
        <p:nvSpPr>
          <p:cNvPr id="4" name="CaixaDeTexto 4">
            <a:extLst>
              <a:ext uri="{FF2B5EF4-FFF2-40B4-BE49-F238E27FC236}">
                <a16:creationId xmlns:a16="http://schemas.microsoft.com/office/drawing/2014/main" id="{8EE77DA7-DC4A-C94D-98AC-9B87CD7F9C59}"/>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dirty="0">
                <a:solidFill>
                  <a:srgbClr val="7F7F7F"/>
                </a:solidFill>
                <a:effectLst>
                  <a:outerShdw dist="38096" dir="2700000">
                    <a:srgbClr val="C0C0C0"/>
                  </a:outerShdw>
                </a:effectLst>
                <a:uFillTx/>
                <a:latin typeface="Tahoma" pitchFamily="34"/>
                <a:ea typeface="Tahoma" pitchFamily="34"/>
                <a:cs typeface="Tahoma" pitchFamily="34"/>
              </a:rPr>
              <a:t>Formas de Pagamentos Permitidas</a:t>
            </a:r>
            <a:endParaRPr lang="en-US" sz="2400" b="0" i="0" u="sng"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517F-DD6D-D740-B1AA-0ED6A794498E}"/>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Text Placeholder 2">
            <a:extLst>
              <a:ext uri="{FF2B5EF4-FFF2-40B4-BE49-F238E27FC236}">
                <a16:creationId xmlns:a16="http://schemas.microsoft.com/office/drawing/2014/main" id="{9B162359-8A68-E24F-81FF-1E83988127E3}"/>
              </a:ext>
            </a:extLst>
          </p:cNvPr>
          <p:cNvSpPr txBox="1"/>
          <p:nvPr/>
        </p:nvSpPr>
        <p:spPr>
          <a:xfrm>
            <a:off x="1343473" y="1426636"/>
            <a:ext cx="9217023" cy="322649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10000"/>
          </a:bodyPr>
          <a:lstStyle/>
          <a:p>
            <a:pPr marR="0" lvl="0" indent="893763" algn="just" defTabSz="457200" rtl="0" fontAlgn="auto" hangingPunct="1">
              <a:lnSpc>
                <a:spcPct val="100000"/>
              </a:lnSpc>
              <a:spcBef>
                <a:spcPts val="600"/>
              </a:spcBef>
              <a:spcAft>
                <a:spcPts val="0"/>
              </a:spcAft>
              <a:buNone/>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É obrigatória a aplicação financeira dos recursos pela empresa beneficiária, enquanto não empregados na sua finalidade, conforme definido no Termo de Outorga (</a:t>
            </a:r>
            <a:r>
              <a:rPr lang="pt-PT" sz="2400" b="0" i="0" u="none" strike="noStrike" kern="1200" cap="none" spc="0" baseline="0" dirty="0">
                <a:solidFill>
                  <a:srgbClr val="7F7F7F"/>
                </a:solidFill>
                <a:uFillTx/>
                <a:latin typeface="Tahoma" pitchFamily="34"/>
                <a:ea typeface="Tahoma" pitchFamily="34"/>
                <a:cs typeface="Tahoma" pitchFamily="34"/>
              </a:rPr>
              <a:t>caderneta de poupança, fundo de aplicação de curto prazo, outros).</a:t>
            </a:r>
          </a:p>
          <a:p>
            <a:pPr marR="0" lvl="0" indent="893763" algn="just" defTabSz="457200" rtl="0" fontAlgn="auto" hangingPunct="1">
              <a:lnSpc>
                <a:spcPct val="100000"/>
              </a:lnSpc>
              <a:spcBef>
                <a:spcPts val="200"/>
              </a:spcBef>
              <a:spcAft>
                <a:spcPts val="0"/>
              </a:spcAft>
              <a:buNone/>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893763" algn="just" defTabSz="457200" rtl="0" fontAlgn="auto" hangingPunct="1">
              <a:lnSpc>
                <a:spcPct val="100000"/>
              </a:lnSpc>
              <a:spcBef>
                <a:spcPts val="600"/>
              </a:spcBef>
              <a:spcAft>
                <a:spcPts val="0"/>
              </a:spcAft>
              <a:buNone/>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Podem ser utilizados como fonte de recursos para alterações no plano de trabalho.</a:t>
            </a:r>
          </a:p>
          <a:p>
            <a:pPr marR="0" lvl="0" indent="893763" algn="just" defTabSz="457200" rtl="0" fontAlgn="auto" hangingPunct="1">
              <a:lnSpc>
                <a:spcPct val="100000"/>
              </a:lnSpc>
              <a:spcBef>
                <a:spcPts val="200"/>
              </a:spcBef>
              <a:spcAft>
                <a:spcPts val="0"/>
              </a:spcAft>
              <a:buNone/>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893763" algn="just" defTabSz="457200" rtl="0" fontAlgn="auto" hangingPunct="1">
              <a:lnSpc>
                <a:spcPct val="100000"/>
              </a:lnSpc>
              <a:spcBef>
                <a:spcPts val="600"/>
              </a:spcBef>
              <a:spcAft>
                <a:spcPts val="0"/>
              </a:spcAft>
              <a:buNone/>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O rendimento financeiro não utilizado deverá ser integralmente devolvido à Parceira Estadual, juntamente com o saldo residual do projeto.</a:t>
            </a:r>
          </a:p>
        </p:txBody>
      </p:sp>
      <p:sp>
        <p:nvSpPr>
          <p:cNvPr id="4" name="CaixaDeTexto 4">
            <a:extLst>
              <a:ext uri="{FF2B5EF4-FFF2-40B4-BE49-F238E27FC236}">
                <a16:creationId xmlns:a16="http://schemas.microsoft.com/office/drawing/2014/main" id="{93CE4E70-8B4B-1341-9038-4774BDB669BD}"/>
              </a:ext>
            </a:extLst>
          </p:cNvPr>
          <p:cNvSpPr txBox="1"/>
          <p:nvPr/>
        </p:nvSpPr>
        <p:spPr>
          <a:xfrm>
            <a:off x="1446608" y="764703"/>
            <a:ext cx="5585493" cy="52321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8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Rendimentos financeiros</a:t>
            </a:r>
            <a:endParaRPr lang="en-US" sz="2800" b="0" i="0" u="sng" strike="noStrike" kern="1200" cap="none" spc="0" baseline="0">
              <a:solidFill>
                <a:srgbClr val="7F7F7F"/>
              </a:solidFill>
              <a:uFillTx/>
              <a:latin typeface="Tahoma" pitchFamily="34"/>
              <a:ea typeface="Tahoma" pitchFamily="34"/>
              <a:cs typeface="Tahoma" pitchFamily="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4344-477B-F848-8695-E09E393D8079}"/>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CaixaDeTexto 3">
            <a:extLst>
              <a:ext uri="{FF2B5EF4-FFF2-40B4-BE49-F238E27FC236}">
                <a16:creationId xmlns:a16="http://schemas.microsoft.com/office/drawing/2014/main" id="{FEB09CF6-546D-5244-A919-63B0B0E07AA5}"/>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Comprovação das despesas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4" name="Text Placeholder 2">
            <a:extLst>
              <a:ext uri="{FF2B5EF4-FFF2-40B4-BE49-F238E27FC236}">
                <a16:creationId xmlns:a16="http://schemas.microsoft.com/office/drawing/2014/main" id="{427389D2-9D98-0C45-BD97-D506BF00213E}"/>
              </a:ext>
            </a:extLst>
          </p:cNvPr>
          <p:cNvSpPr txBox="1"/>
          <p:nvPr/>
        </p:nvSpPr>
        <p:spPr>
          <a:xfrm>
            <a:off x="1446608" y="1450183"/>
            <a:ext cx="9329906" cy="493114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Toda despesa deve ter documento fiscal ou equivalente original/eletrônico e comprovante de pagamento;</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Despesas com Serviços de Terceiros – Pessoa Física deverão ser comprovadas por meio de RPA (Recibo de Pagamento a Autônomo);</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No caso de bens/serviços importados, a documentação é composta pela </a:t>
            </a:r>
            <a:r>
              <a:rPr lang="pt-BR" sz="2000" b="0" i="0" u="none" strike="noStrike" kern="1200" cap="none" spc="0" baseline="0" dirty="0" err="1">
                <a:solidFill>
                  <a:srgbClr val="7F7F7F"/>
                </a:solidFill>
                <a:uFillTx/>
                <a:latin typeface="Tahoma" pitchFamily="34"/>
                <a:ea typeface="Tahoma" pitchFamily="34"/>
                <a:cs typeface="Tahoma" pitchFamily="34"/>
              </a:rPr>
              <a:t>Commercial</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Invoice</a:t>
            </a:r>
            <a:r>
              <a:rPr lang="pt-BR" sz="2000" b="0" i="0" u="none" strike="noStrike" kern="1200" cap="none" spc="0" baseline="0" dirty="0">
                <a:solidFill>
                  <a:srgbClr val="7F7F7F"/>
                </a:solidFill>
                <a:uFillTx/>
                <a:latin typeface="Tahoma" pitchFamily="34"/>
                <a:ea typeface="Tahoma" pitchFamily="34"/>
                <a:cs typeface="Tahoma" pitchFamily="34"/>
              </a:rPr>
              <a:t> (não se trata de Proforma </a:t>
            </a:r>
            <a:r>
              <a:rPr lang="pt-BR" sz="2000" b="0" i="0" u="none" strike="noStrike" kern="1200" cap="none" spc="0" baseline="0" dirty="0" err="1">
                <a:solidFill>
                  <a:srgbClr val="7F7F7F"/>
                </a:solidFill>
                <a:uFillTx/>
                <a:latin typeface="Tahoma" pitchFamily="34"/>
                <a:ea typeface="Tahoma" pitchFamily="34"/>
                <a:cs typeface="Tahoma" pitchFamily="34"/>
              </a:rPr>
              <a:t>Invoice</a:t>
            </a:r>
            <a:r>
              <a:rPr lang="pt-BR" sz="2000" b="0" i="0" u="none" strike="noStrike" kern="1200" cap="none" spc="0" baseline="0" dirty="0">
                <a:solidFill>
                  <a:srgbClr val="7F7F7F"/>
                </a:solidFill>
                <a:uFillTx/>
                <a:latin typeface="Tahoma" pitchFamily="34"/>
                <a:ea typeface="Tahoma" pitchFamily="34"/>
                <a:cs typeface="Tahoma" pitchFamily="34"/>
              </a:rPr>
              <a:t>) e pelo contrato de câmbio;</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 documento fiscal deverá ser emitido em nome da empresa beneficiária e identificado com o nº do projeto (No caso de NF-e (nota fiscal eletrônica), a identificação se dá no corpo da </a:t>
            </a:r>
            <a:r>
              <a:rPr lang="pt-BR" sz="2000" b="0" i="0" u="none" strike="noStrike" kern="0" cap="none" spc="0" baseline="0" dirty="0">
                <a:solidFill>
                  <a:srgbClr val="7F7F7F"/>
                </a:solidFill>
                <a:uFillTx/>
                <a:latin typeface="Tahoma" pitchFamily="34"/>
                <a:ea typeface="Tahoma" pitchFamily="34"/>
                <a:cs typeface="Tahoma" pitchFamily="34"/>
              </a:rPr>
              <a:t>nota fiscal</a:t>
            </a:r>
            <a:r>
              <a:rPr lang="pt-BR" sz="2000" b="0" i="0" u="none" strike="noStrike" kern="1200" cap="none" spc="0" baseline="0" dirty="0">
                <a:solidFill>
                  <a:srgbClr val="7F7F7F"/>
                </a:solidFill>
                <a:uFillTx/>
                <a:latin typeface="Tahoma" pitchFamily="34"/>
                <a:ea typeface="Tahoma" pitchFamily="34"/>
                <a:cs typeface="Tahoma" pitchFamily="34"/>
              </a:rPr>
              <a:t>, a exemplo do campo “Dados Adicionais”, quando da emissão da mesma pelo fornecedor);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19AC-6627-9143-A731-A8FD963A186E}"/>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CaixaDeTexto 3">
            <a:extLst>
              <a:ext uri="{FF2B5EF4-FFF2-40B4-BE49-F238E27FC236}">
                <a16:creationId xmlns:a16="http://schemas.microsoft.com/office/drawing/2014/main" id="{5EC56C74-B53D-554A-BEA7-40573AC161DD}"/>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Comprovação das despesas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4" name="Text Placeholder 2">
            <a:extLst>
              <a:ext uri="{FF2B5EF4-FFF2-40B4-BE49-F238E27FC236}">
                <a16:creationId xmlns:a16="http://schemas.microsoft.com/office/drawing/2014/main" id="{D9421539-D967-4E4F-80B2-F94EFE6AF062}"/>
              </a:ext>
            </a:extLst>
          </p:cNvPr>
          <p:cNvSpPr txBox="1"/>
          <p:nvPr/>
        </p:nvSpPr>
        <p:spPr>
          <a:xfrm>
            <a:off x="1446608" y="1450183"/>
            <a:ext cx="9329906" cy="493114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NF-e: O DANFE correspondente a NF-e deve estar validado no site da Receita </a:t>
            </a:r>
            <a:r>
              <a:rPr lang="pt-BR" sz="2000" b="0" i="0" u="none" strike="noStrike" kern="0" cap="none" spc="0" baseline="0" dirty="0">
                <a:solidFill>
                  <a:srgbClr val="7F7F7F"/>
                </a:solidFill>
                <a:uFillTx/>
                <a:latin typeface="Tahoma" pitchFamily="34"/>
                <a:ea typeface="Tahoma" pitchFamily="34"/>
                <a:cs typeface="Tahoma" pitchFamily="34"/>
              </a:rPr>
              <a:t>F</a:t>
            </a:r>
            <a:r>
              <a:rPr lang="pt-BR" sz="2000" b="0" i="0" u="none" strike="noStrike" kern="1200" cap="none" spc="0" baseline="0" dirty="0">
                <a:solidFill>
                  <a:srgbClr val="7F7F7F"/>
                </a:solidFill>
                <a:uFillTx/>
                <a:latin typeface="Tahoma" pitchFamily="34"/>
                <a:ea typeface="Tahoma" pitchFamily="34"/>
                <a:cs typeface="Tahoma" pitchFamily="34"/>
              </a:rPr>
              <a:t>ederal;</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No documento fiscal deverá constar o atesto eletrônico do recebimento do bem/serviço contratado; </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 documento fiscal deve especificar de forma clara o material adquirido ou serviço prestado em conformidade com a relação de itens do projeto.</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indent="-342900" algn="just" defTabSz="457200">
              <a:spcBef>
                <a:spcPts val="500"/>
              </a:spcBef>
              <a:defRPr sz="1800" b="0" i="0" u="none" strike="noStrike" kern="0" cap="none" spc="0" baseline="0">
                <a:solidFill>
                  <a:srgbClr val="000000"/>
                </a:solidFill>
                <a:uFillTx/>
              </a:defRPr>
            </a:pPr>
            <a:r>
              <a:rPr lang="pt-BR" sz="2000" dirty="0">
                <a:solidFill>
                  <a:srgbClr val="7F7F7F"/>
                </a:solidFill>
                <a:latin typeface="Tahoma" pitchFamily="34"/>
                <a:ea typeface="Tahoma" pitchFamily="34"/>
                <a:cs typeface="Tahoma" pitchFamily="34"/>
              </a:rPr>
              <a:t>Recibos/Documentos Equivalentes e comprovante bancário em nome do beneficiário (Ex.: Diárias, </a:t>
            </a:r>
            <a:r>
              <a:rPr lang="pt-BR" sz="2000" kern="0" dirty="0">
                <a:solidFill>
                  <a:srgbClr val="7F7F7F"/>
                </a:solidFill>
                <a:latin typeface="Tahoma" pitchFamily="34"/>
                <a:ea typeface="Tahoma" pitchFamily="34"/>
                <a:cs typeface="Tahoma" pitchFamily="34"/>
              </a:rPr>
              <a:t>P</a:t>
            </a:r>
            <a:r>
              <a:rPr lang="pt-BR" sz="2000" dirty="0">
                <a:solidFill>
                  <a:srgbClr val="7F7F7F"/>
                </a:solidFill>
                <a:latin typeface="Tahoma" pitchFamily="34"/>
                <a:ea typeface="Tahoma" pitchFamily="34"/>
                <a:cs typeface="Tahoma" pitchFamily="34"/>
              </a:rPr>
              <a:t>agamento de Pessoal [Guias de INSS e impostos afins]);</a:t>
            </a: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B1A4-EBCA-FA48-8FC5-C277F4EF1631}"/>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CaixaDeTexto 3">
            <a:extLst>
              <a:ext uri="{FF2B5EF4-FFF2-40B4-BE49-F238E27FC236}">
                <a16:creationId xmlns:a16="http://schemas.microsoft.com/office/drawing/2014/main" id="{01D58AC1-5290-7349-8E06-8D3AAA74AF33}"/>
              </a:ext>
            </a:extLst>
          </p:cNvPr>
          <p:cNvSpPr txBox="1"/>
          <p:nvPr/>
        </p:nvSpPr>
        <p:spPr>
          <a:xfrm>
            <a:off x="1446608" y="764703"/>
            <a:ext cx="9257897"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Aquisição de bens e contratação de obras e serviços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4" name="Text Placeholder 2">
            <a:extLst>
              <a:ext uri="{FF2B5EF4-FFF2-40B4-BE49-F238E27FC236}">
                <a16:creationId xmlns:a16="http://schemas.microsoft.com/office/drawing/2014/main" id="{16D3375C-65BA-1643-B399-B18CF8497F85}"/>
              </a:ext>
            </a:extLst>
          </p:cNvPr>
          <p:cNvSpPr txBox="1"/>
          <p:nvPr/>
        </p:nvSpPr>
        <p:spPr>
          <a:xfrm>
            <a:off x="1487491" y="1412775"/>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As empresas </a:t>
            </a:r>
            <a:r>
              <a:rPr lang="pt-BR" sz="2000" b="0" i="0" u="none" strike="noStrike" kern="1200" cap="none" spc="0" baseline="0" dirty="0" err="1">
                <a:solidFill>
                  <a:srgbClr val="7F7F7F"/>
                </a:solidFill>
                <a:uFillTx/>
                <a:latin typeface="Tahoma" pitchFamily="34"/>
                <a:ea typeface="Tahoma" pitchFamily="34"/>
                <a:cs typeface="Tahoma" pitchFamily="34"/>
              </a:rPr>
              <a:t>não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são</a:t>
            </a:r>
            <a:r>
              <a:rPr lang="pt-BR" sz="2000" b="0" i="0" u="none" strike="noStrike" kern="1200" cap="none" spc="0" baseline="0" dirty="0">
                <a:solidFill>
                  <a:srgbClr val="7F7F7F"/>
                </a:solidFill>
                <a:uFillTx/>
                <a:latin typeface="Tahoma" pitchFamily="34"/>
                <a:ea typeface="Tahoma" pitchFamily="34"/>
                <a:cs typeface="Tahoma" pitchFamily="34"/>
              </a:rPr>
              <a:t> obrigadas a seguir a Lei de </a:t>
            </a:r>
            <a:r>
              <a:rPr lang="pt-BR" sz="2000" b="0" i="0" u="none" strike="noStrike" kern="1200" cap="none" spc="0" baseline="0" dirty="0" err="1">
                <a:solidFill>
                  <a:srgbClr val="7F7F7F"/>
                </a:solidFill>
                <a:uFillTx/>
                <a:latin typeface="Tahoma" pitchFamily="34"/>
                <a:ea typeface="Tahoma" pitchFamily="34"/>
                <a:cs typeface="Tahoma" pitchFamily="34"/>
              </a:rPr>
              <a:t>Licitações</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porém</a:t>
            </a:r>
            <a:r>
              <a:rPr lang="pt-BR" sz="2000" b="0" i="0" u="none" strike="noStrike" kern="1200" cap="none" spc="0" baseline="0" dirty="0">
                <a:solidFill>
                  <a:srgbClr val="7F7F7F"/>
                </a:solidFill>
                <a:uFillTx/>
                <a:latin typeface="Tahoma" pitchFamily="34"/>
                <a:ea typeface="Tahoma" pitchFamily="34"/>
                <a:cs typeface="Tahoma" pitchFamily="34"/>
              </a:rPr>
              <a:t>, devem seguir os </a:t>
            </a:r>
            <a:r>
              <a:rPr lang="pt-BR" sz="2000" b="0" i="0" u="none" strike="noStrike" kern="1200" cap="none" spc="0" baseline="0" dirty="0" err="1">
                <a:solidFill>
                  <a:srgbClr val="7F7F7F"/>
                </a:solidFill>
                <a:uFillTx/>
                <a:latin typeface="Tahoma" pitchFamily="34"/>
                <a:ea typeface="Tahoma" pitchFamily="34"/>
                <a:cs typeface="Tahoma" pitchFamily="34"/>
              </a:rPr>
              <a:t>princípios</a:t>
            </a:r>
            <a:r>
              <a:rPr lang="pt-BR" sz="2000" b="0" i="0" u="none" strike="noStrike" kern="1200" cap="none" spc="0" baseline="0" dirty="0">
                <a:solidFill>
                  <a:srgbClr val="7F7F7F"/>
                </a:solidFill>
                <a:uFillTx/>
                <a:latin typeface="Tahoma" pitchFamily="34"/>
                <a:ea typeface="Tahoma" pitchFamily="34"/>
                <a:cs typeface="Tahoma" pitchFamily="34"/>
              </a:rPr>
              <a:t> da legalidade, moralidade, impessoalidade, economicidade e </a:t>
            </a:r>
            <a:r>
              <a:rPr lang="pt-BR" sz="2000" b="0" i="0" u="none" strike="noStrike" kern="1200" cap="none" spc="0" baseline="0" dirty="0" err="1">
                <a:solidFill>
                  <a:srgbClr val="7F7F7F"/>
                </a:solidFill>
                <a:uFillTx/>
                <a:latin typeface="Tahoma" pitchFamily="34"/>
                <a:ea typeface="Tahoma" pitchFamily="34"/>
                <a:cs typeface="Tahoma" pitchFamily="34"/>
              </a:rPr>
              <a:t>transparência</a:t>
            </a:r>
            <a:r>
              <a:rPr lang="pt-BR" sz="2000" b="0" i="0" u="none" strike="noStrike" kern="1200" cap="none" spc="0" baseline="0" dirty="0">
                <a:solidFill>
                  <a:srgbClr val="7F7F7F"/>
                </a:solidFill>
                <a:uFillTx/>
                <a:latin typeface="Tahoma" pitchFamily="34"/>
                <a:ea typeface="Tahoma" pitchFamily="34"/>
                <a:cs typeface="Tahoma" pitchFamily="34"/>
              </a:rPr>
              <a:t>, buscando a proposta mais vantajosa. </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Deve-se realizar a </a:t>
            </a:r>
            <a:r>
              <a:rPr lang="pt-BR" sz="2000" b="0" i="0" u="none" strike="noStrike" kern="1200" cap="none" spc="0" baseline="0" dirty="0" err="1">
                <a:solidFill>
                  <a:srgbClr val="7F7F7F"/>
                </a:solidFill>
                <a:uFillTx/>
                <a:latin typeface="Tahoma" pitchFamily="34"/>
                <a:ea typeface="Tahoma" pitchFamily="34"/>
                <a:cs typeface="Tahoma" pitchFamily="34"/>
              </a:rPr>
              <a:t>Cotação</a:t>
            </a:r>
            <a:r>
              <a:rPr lang="pt-BR" sz="2000" b="0" i="0" u="none" strike="noStrike" kern="1200" cap="none" spc="0" baseline="0" dirty="0">
                <a:solidFill>
                  <a:srgbClr val="7F7F7F"/>
                </a:solidFill>
                <a:uFillTx/>
                <a:latin typeface="Tahoma" pitchFamily="34"/>
                <a:ea typeface="Tahoma" pitchFamily="34"/>
                <a:cs typeface="Tahoma" pitchFamily="34"/>
              </a:rPr>
              <a:t> de </a:t>
            </a:r>
            <a:r>
              <a:rPr lang="pt-BR" sz="2000" b="0" i="0" u="none" strike="noStrike" kern="1200" cap="none" spc="0" baseline="0" dirty="0" err="1">
                <a:solidFill>
                  <a:srgbClr val="7F7F7F"/>
                </a:solidFill>
                <a:uFillTx/>
                <a:latin typeface="Tahoma" pitchFamily="34"/>
                <a:ea typeface="Tahoma" pitchFamily="34"/>
                <a:cs typeface="Tahoma" pitchFamily="34"/>
              </a:rPr>
              <a:t>Preços</a:t>
            </a:r>
            <a:r>
              <a:rPr lang="pt-BR" sz="2000" b="0" i="0" u="none" strike="noStrike" kern="1200" cap="none" spc="0" baseline="0" dirty="0">
                <a:solidFill>
                  <a:srgbClr val="7F7F7F"/>
                </a:solidFill>
                <a:uFillTx/>
                <a:latin typeface="Tahoma" pitchFamily="34"/>
                <a:ea typeface="Tahoma" pitchFamily="34"/>
                <a:cs typeface="Tahoma" pitchFamily="34"/>
              </a:rPr>
              <a:t>, com no </a:t>
            </a:r>
            <a:r>
              <a:rPr lang="pt-BR" sz="2000" b="0" i="0" u="none" strike="noStrike" kern="1200" cap="none" spc="0" baseline="0" dirty="0" err="1">
                <a:solidFill>
                  <a:srgbClr val="7F7F7F"/>
                </a:solidFill>
                <a:uFillTx/>
                <a:latin typeface="Tahoma" pitchFamily="34"/>
                <a:ea typeface="Tahoma" pitchFamily="34"/>
                <a:cs typeface="Tahoma" pitchFamily="34"/>
              </a:rPr>
              <a:t>mínimo</a:t>
            </a:r>
            <a:r>
              <a:rPr lang="pt-BR" sz="2000" b="0" i="0" u="none" strike="noStrike" kern="1200" cap="none" spc="0" baseline="0" dirty="0">
                <a:solidFill>
                  <a:srgbClr val="7F7F7F"/>
                </a:solidFill>
                <a:uFillTx/>
                <a:latin typeface="Tahoma" pitchFamily="34"/>
                <a:ea typeface="Tahoma" pitchFamily="34"/>
                <a:cs typeface="Tahoma" pitchFamily="34"/>
              </a:rPr>
              <a:t> 3 </a:t>
            </a:r>
            <a:r>
              <a:rPr lang="pt-BR" sz="2000" b="0" i="0" u="sng" strike="noStrike" kern="1200" cap="none" spc="0" baseline="0" dirty="0">
                <a:solidFill>
                  <a:srgbClr val="7F7F7F"/>
                </a:solidFill>
                <a:uFillTx/>
                <a:latin typeface="Tahoma" pitchFamily="34"/>
                <a:ea typeface="Tahoma" pitchFamily="34"/>
                <a:cs typeface="Tahoma" pitchFamily="34"/>
              </a:rPr>
              <a:t>propostas </a:t>
            </a:r>
            <a:r>
              <a:rPr lang="pt-BR" sz="2000" b="0" i="0" u="sng" strike="noStrike" kern="1200" cap="none" spc="0" baseline="0" dirty="0" err="1">
                <a:solidFill>
                  <a:srgbClr val="7F7F7F"/>
                </a:solidFill>
                <a:uFillTx/>
                <a:latin typeface="Tahoma" pitchFamily="34"/>
                <a:ea typeface="Tahoma" pitchFamily="34"/>
                <a:cs typeface="Tahoma" pitchFamily="34"/>
              </a:rPr>
              <a:t>válidas</a:t>
            </a:r>
            <a:r>
              <a:rPr lang="pt-BR" sz="2000" b="0" i="0" u="none" strike="noStrike" kern="1200" cap="none" spc="0" baseline="0" dirty="0">
                <a:solidFill>
                  <a:srgbClr val="7F7F7F"/>
                </a:solidFill>
                <a:uFillTx/>
                <a:latin typeface="Tahoma" pitchFamily="34"/>
                <a:ea typeface="Tahoma" pitchFamily="34"/>
                <a:cs typeface="Tahoma" pitchFamily="34"/>
              </a:rPr>
              <a:t>. Caso </a:t>
            </a:r>
            <a:r>
              <a:rPr lang="pt-BR" sz="2000" b="0" i="0" u="none" strike="noStrike" kern="1200" cap="none" spc="0" baseline="0" dirty="0" err="1">
                <a:solidFill>
                  <a:srgbClr val="7F7F7F"/>
                </a:solidFill>
                <a:uFillTx/>
                <a:latin typeface="Tahoma" pitchFamily="34"/>
                <a:ea typeface="Tahoma" pitchFamily="34"/>
                <a:cs typeface="Tahoma" pitchFamily="34"/>
              </a:rPr>
              <a:t>não</a:t>
            </a:r>
            <a:r>
              <a:rPr lang="pt-BR" sz="2000" b="0" i="0" u="none" strike="noStrike" kern="1200" cap="none" spc="0" baseline="0" dirty="0">
                <a:solidFill>
                  <a:srgbClr val="7F7F7F"/>
                </a:solidFill>
                <a:uFillTx/>
                <a:latin typeface="Tahoma" pitchFamily="34"/>
                <a:ea typeface="Tahoma" pitchFamily="34"/>
                <a:cs typeface="Tahoma" pitchFamily="34"/>
              </a:rPr>
              <a:t> seja </a:t>
            </a:r>
            <a:r>
              <a:rPr lang="pt-BR" sz="2000" b="0" i="0" u="none" strike="noStrike" kern="1200" cap="none" spc="0" baseline="0" dirty="0" err="1">
                <a:solidFill>
                  <a:srgbClr val="7F7F7F"/>
                </a:solidFill>
                <a:uFillTx/>
                <a:latin typeface="Tahoma" pitchFamily="34"/>
                <a:ea typeface="Tahoma" pitchFamily="34"/>
                <a:cs typeface="Tahoma" pitchFamily="34"/>
              </a:rPr>
              <a:t>possível</a:t>
            </a:r>
            <a:r>
              <a:rPr lang="pt-BR" sz="2000" b="0" i="0" u="none" strike="noStrike" kern="1200" cap="none" spc="0" baseline="0" dirty="0">
                <a:solidFill>
                  <a:srgbClr val="7F7F7F"/>
                </a:solidFill>
                <a:uFillTx/>
                <a:latin typeface="Tahoma" pitchFamily="34"/>
                <a:ea typeface="Tahoma" pitchFamily="34"/>
                <a:cs typeface="Tahoma" pitchFamily="34"/>
              </a:rPr>
              <a:t>, dev</a:t>
            </a:r>
            <a:r>
              <a:rPr lang="pt-BR" sz="2000" b="0" i="0" u="none" strike="noStrike" kern="0" cap="none" spc="0" baseline="0" dirty="0">
                <a:solidFill>
                  <a:srgbClr val="7F7F7F"/>
                </a:solidFill>
                <a:uFillTx/>
                <a:latin typeface="Tahoma" pitchFamily="34"/>
                <a:ea typeface="Tahoma" pitchFamily="34"/>
                <a:cs typeface="Tahoma" pitchFamily="34"/>
              </a:rPr>
              <a:t>e-</a:t>
            </a:r>
            <a:r>
              <a:rPr lang="pt-BR" sz="2000" b="0" i="0" u="none" strike="noStrike" kern="1200" cap="none" spc="0" baseline="0" dirty="0">
                <a:solidFill>
                  <a:srgbClr val="7F7F7F"/>
                </a:solidFill>
                <a:uFillTx/>
                <a:latin typeface="Tahoma" pitchFamily="34"/>
                <a:ea typeface="Tahoma" pitchFamily="34"/>
                <a:cs typeface="Tahoma" pitchFamily="34"/>
              </a:rPr>
              <a:t>se justificar tecnicamente ou juridicamente tal impossibilidade. </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 processo de contratação de bens, obras e serviços deve ser realizado contendo no mínimo:</a:t>
            </a:r>
          </a:p>
          <a:p>
            <a:pPr marL="114300" lvl="2" indent="-342900" algn="just" defTabSz="457200">
              <a:spcBef>
                <a:spcPts val="500"/>
              </a:spcBef>
              <a:buFont typeface="Arial" panose="020B0604020202020204" pitchFamily="34" charset="0"/>
              <a:buChar char="•"/>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cotação prévia de preços ou </a:t>
            </a:r>
            <a:r>
              <a:rPr lang="pt-BR" sz="2000" dirty="0">
                <a:solidFill>
                  <a:srgbClr val="7F7F7F"/>
                </a:solidFill>
                <a:latin typeface="Tahoma" pitchFamily="34"/>
                <a:ea typeface="Tahoma" pitchFamily="34"/>
                <a:cs typeface="Tahoma" pitchFamily="34"/>
              </a:rPr>
              <a:t>Parecer Técnico e/ou Jurídico sobre a impossibilidade</a:t>
            </a:r>
            <a:r>
              <a:rPr lang="pt-BR" sz="2000" b="0" i="0" u="none" strike="noStrike" kern="1200" cap="none" spc="0" baseline="0" dirty="0">
                <a:solidFill>
                  <a:srgbClr val="7F7F7F"/>
                </a:solidFill>
                <a:uFillTx/>
                <a:latin typeface="Tahoma" pitchFamily="34"/>
                <a:ea typeface="Tahoma" pitchFamily="34"/>
                <a:cs typeface="Tahoma" pitchFamily="34"/>
              </a:rPr>
              <a:t>;</a:t>
            </a:r>
          </a:p>
          <a:p>
            <a:pPr marL="114300" marR="0" lvl="2"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justificativa da escolha do fornecedor e do preço;</a:t>
            </a:r>
          </a:p>
          <a:p>
            <a:pPr marL="114300" marR="0" lvl="2"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comprovação de recebimento do bem/serviço;</a:t>
            </a:r>
          </a:p>
          <a:p>
            <a:pPr marL="114300" marR="0" lvl="2"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documentos fiscais.</a:t>
            </a:r>
          </a:p>
          <a:p>
            <a:pPr marL="742950" marR="0" lvl="1" indent="-28575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000000"/>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000000"/>
              </a:solidFill>
              <a:highlight>
                <a:srgbClr val="FFFF00"/>
              </a:highlight>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000000"/>
              </a:solidFill>
              <a:highlight>
                <a:srgbClr val="FFFF00"/>
              </a:highlight>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000000"/>
              </a:solidFill>
              <a:highlight>
                <a:srgbClr val="FFFF00"/>
              </a:highlight>
              <a:uFillTx/>
              <a:latin typeface="Tahoma" pitchFamily="34"/>
              <a:ea typeface="Tahoma" pitchFamily="34"/>
              <a:cs typeface="Tahoma" pitchFamily="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B645-4DB8-A344-88A4-4401EF5CBFDF}"/>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CaixaDeTexto 3">
            <a:extLst>
              <a:ext uri="{FF2B5EF4-FFF2-40B4-BE49-F238E27FC236}">
                <a16:creationId xmlns:a16="http://schemas.microsoft.com/office/drawing/2014/main" id="{FD3A8CCE-A9C7-8844-9B81-EF6CE6922828}"/>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Equipe Executora</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4" name="Text Placeholder 2">
            <a:extLst>
              <a:ext uri="{FF2B5EF4-FFF2-40B4-BE49-F238E27FC236}">
                <a16:creationId xmlns:a16="http://schemas.microsoft.com/office/drawing/2014/main" id="{F3EB6D06-1A6B-0F4F-BA19-8C1DBF2F4ADE}"/>
              </a:ext>
            </a:extLst>
          </p:cNvPr>
          <p:cNvSpPr txBox="1"/>
          <p:nvPr/>
        </p:nvSpPr>
        <p:spPr>
          <a:xfrm>
            <a:off x="1446608" y="1450183"/>
            <a:ext cx="9329906" cy="493114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1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Equipe executora: deverá ser mantida atualizada e as alterações devem ser submetidas previamente à FAP/Instituição Estadual;</a:t>
            </a:r>
          </a:p>
          <a:p>
            <a:pPr marR="0" lvl="0" indent="-342900" algn="just" defTabSz="457200" rtl="0" fontAlgn="auto" hangingPunct="1">
              <a:lnSpc>
                <a:spcPct val="110000"/>
              </a:lnSpc>
              <a:spcBef>
                <a:spcPts val="300"/>
              </a:spcBef>
              <a:spcAft>
                <a:spcPts val="0"/>
              </a:spcAft>
              <a:buNone/>
              <a:tabLst/>
              <a:defRPr sz="1800" b="0" i="0" u="none" strike="noStrike" kern="0" cap="none" spc="0" baseline="0">
                <a:solidFill>
                  <a:srgbClr val="000000"/>
                </a:solidFill>
                <a:uFillTx/>
              </a:defRPr>
            </a:pPr>
            <a:endParaRPr lang="pt-BR" sz="12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Pagamento de Vencimentos, </a:t>
            </a:r>
            <a:r>
              <a:rPr lang="pt-BR" sz="1800" b="0" i="0" u="none" strike="noStrike" kern="1200" cap="none" spc="0" baseline="0" dirty="0" err="1">
                <a:solidFill>
                  <a:srgbClr val="7F7F7F"/>
                </a:solidFill>
                <a:uFillTx/>
                <a:latin typeface="Tahoma" pitchFamily="34"/>
                <a:ea typeface="Tahoma" pitchFamily="34"/>
                <a:cs typeface="Tahoma" pitchFamily="34"/>
              </a:rPr>
              <a:t>Obrigações</a:t>
            </a:r>
            <a:r>
              <a:rPr lang="pt-BR" sz="1800" b="0" i="0" u="none" strike="noStrike" kern="1200" cap="none" spc="0" baseline="0" dirty="0">
                <a:solidFill>
                  <a:srgbClr val="7F7F7F"/>
                </a:solidFill>
                <a:uFillTx/>
                <a:latin typeface="Tahoma" pitchFamily="34"/>
                <a:ea typeface="Tahoma" pitchFamily="34"/>
                <a:cs typeface="Tahoma" pitchFamily="34"/>
              </a:rPr>
              <a:t> Patronais, </a:t>
            </a:r>
            <a:r>
              <a:rPr lang="pt-BR" sz="1800" b="0" i="0" u="none" strike="noStrike" kern="1200" cap="none" spc="0" baseline="0" dirty="0" err="1">
                <a:solidFill>
                  <a:srgbClr val="7F7F7F"/>
                </a:solidFill>
                <a:uFillTx/>
                <a:latin typeface="Tahoma" pitchFamily="34"/>
                <a:ea typeface="Tahoma" pitchFamily="34"/>
                <a:cs typeface="Tahoma" pitchFamily="34"/>
              </a:rPr>
              <a:t>Diárias</a:t>
            </a:r>
            <a:r>
              <a:rPr lang="pt-BR" sz="1800" b="0" i="0" u="none" strike="noStrike" kern="1200" cap="none" spc="0" baseline="0" dirty="0">
                <a:solidFill>
                  <a:srgbClr val="7F7F7F"/>
                </a:solidFill>
                <a:uFillTx/>
                <a:latin typeface="Tahoma" pitchFamily="34"/>
                <a:ea typeface="Tahoma" pitchFamily="34"/>
                <a:cs typeface="Tahoma" pitchFamily="34"/>
              </a:rPr>
              <a:t> e Passagens: somente para membros da equipe executora;</a:t>
            </a:r>
          </a:p>
          <a:p>
            <a:pPr marR="0" lvl="0" indent="-342900" algn="just" defTabSz="457200" rtl="0" fontAlgn="auto" hangingPunct="1">
              <a:lnSpc>
                <a:spcPct val="110000"/>
              </a:lnSpc>
              <a:spcBef>
                <a:spcPts val="300"/>
              </a:spcBef>
              <a:spcAft>
                <a:spcPts val="0"/>
              </a:spcAft>
              <a:buNone/>
              <a:tabLst/>
              <a:defRPr sz="1800" b="0" i="0" u="none" strike="noStrike" kern="0" cap="none" spc="0" baseline="0">
                <a:solidFill>
                  <a:srgbClr val="000000"/>
                </a:solidFill>
                <a:uFillTx/>
              </a:defRPr>
            </a:pPr>
            <a:endParaRPr lang="pt-BR" sz="12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Pagamento de Diárias e Passagens: para membros da equipe executora ou para colaboradores eventuais como consultores, instrutores, palestrantes, </a:t>
            </a:r>
            <a:r>
              <a:rPr lang="pt-BR" sz="1800" b="0" i="0" u="none" strike="noStrike" kern="1200" cap="none" spc="0" baseline="0" dirty="0" err="1">
                <a:solidFill>
                  <a:srgbClr val="7F7F7F"/>
                </a:solidFill>
                <a:uFillTx/>
                <a:latin typeface="Tahoma" pitchFamily="34"/>
                <a:ea typeface="Tahoma" pitchFamily="34"/>
                <a:cs typeface="Tahoma" pitchFamily="34"/>
              </a:rPr>
              <a:t>técnicos</a:t>
            </a:r>
            <a:r>
              <a:rPr lang="pt-BR" sz="1800" b="0" i="0" u="none" strike="noStrike" kern="1200" cap="none" spc="0" baseline="0" dirty="0">
                <a:solidFill>
                  <a:srgbClr val="7F7F7F"/>
                </a:solidFill>
                <a:uFillTx/>
                <a:latin typeface="Tahoma" pitchFamily="34"/>
                <a:ea typeface="Tahoma" pitchFamily="34"/>
                <a:cs typeface="Tahoma" pitchFamily="34"/>
              </a:rPr>
              <a:t>, entre outros participantes de atividades previstas no contexto das metas </a:t>
            </a:r>
            <a:r>
              <a:rPr lang="pt-BR" sz="1800" b="0" i="0" u="none" strike="noStrike" kern="1200" cap="none" spc="0" baseline="0" dirty="0" err="1">
                <a:solidFill>
                  <a:srgbClr val="7F7F7F"/>
                </a:solidFill>
                <a:uFillTx/>
                <a:latin typeface="Tahoma" pitchFamily="34"/>
                <a:ea typeface="Tahoma" pitchFamily="34"/>
                <a:cs typeface="Tahoma" pitchFamily="34"/>
              </a:rPr>
              <a:t>físicas</a:t>
            </a:r>
            <a:r>
              <a:rPr lang="pt-BR" sz="1800" b="0" i="0" u="none" strike="noStrike" kern="1200" cap="none" spc="0" baseline="0" dirty="0">
                <a:solidFill>
                  <a:srgbClr val="7F7F7F"/>
                </a:solidFill>
                <a:uFillTx/>
                <a:latin typeface="Tahoma" pitchFamily="34"/>
                <a:ea typeface="Tahoma" pitchFamily="34"/>
                <a:cs typeface="Tahoma" pitchFamily="34"/>
              </a:rPr>
              <a:t> do plano de trabalho aprovado</a:t>
            </a:r>
            <a:r>
              <a:rPr lang="pt-BR" sz="1800" b="0" i="0" u="none" strike="noStrike" kern="0" cap="none" spc="0" baseline="0" dirty="0">
                <a:solidFill>
                  <a:srgbClr val="7F7F7F"/>
                </a:solidFill>
                <a:uFillTx/>
                <a:latin typeface="Tahoma" pitchFamily="34"/>
                <a:ea typeface="Tahoma" pitchFamily="34"/>
                <a:cs typeface="Tahoma" pitchFamily="34"/>
              </a:rPr>
              <a:t>;</a:t>
            </a:r>
            <a:endParaRPr lang="pt-BR" sz="1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300"/>
              </a:spcBef>
              <a:spcAft>
                <a:spcPts val="0"/>
              </a:spcAft>
              <a:buNone/>
              <a:tabLst/>
              <a:defRPr sz="1800" b="0" i="0" u="none" strike="noStrike" kern="0" cap="none" spc="0" baseline="0">
                <a:solidFill>
                  <a:srgbClr val="000000"/>
                </a:solidFill>
                <a:uFillTx/>
              </a:defRPr>
            </a:pPr>
            <a:endParaRPr lang="pt-BR" sz="12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 vedada a </a:t>
            </a:r>
            <a:r>
              <a:rPr lang="pt-BR" sz="1800" b="0" i="0" u="none" strike="noStrike" kern="1200" cap="none" spc="0" baseline="0" dirty="0" err="1">
                <a:solidFill>
                  <a:srgbClr val="7F7F7F"/>
                </a:solidFill>
                <a:uFillTx/>
                <a:latin typeface="Tahoma" pitchFamily="34"/>
                <a:ea typeface="Tahoma" pitchFamily="34"/>
                <a:cs typeface="Tahoma" pitchFamily="34"/>
              </a:rPr>
              <a:t>contratação</a:t>
            </a:r>
            <a:r>
              <a:rPr lang="pt-BR" sz="1800" b="0" i="0" u="none" strike="noStrike" kern="1200" cap="none" spc="0" baseline="0" dirty="0">
                <a:solidFill>
                  <a:srgbClr val="7F7F7F"/>
                </a:solidFill>
                <a:uFillTx/>
                <a:latin typeface="Tahoma" pitchFamily="34"/>
                <a:ea typeface="Tahoma" pitchFamily="34"/>
                <a:cs typeface="Tahoma" pitchFamily="34"/>
              </a:rPr>
              <a:t> de empresa cujo quadro </a:t>
            </a:r>
            <a:r>
              <a:rPr lang="pt-BR" sz="1800" b="0" i="0" u="none" strike="noStrike" kern="1200" cap="none" spc="0" baseline="0" dirty="0" err="1">
                <a:solidFill>
                  <a:srgbClr val="7F7F7F"/>
                </a:solidFill>
                <a:uFillTx/>
                <a:latin typeface="Tahoma" pitchFamily="34"/>
                <a:ea typeface="Tahoma" pitchFamily="34"/>
                <a:cs typeface="Tahoma" pitchFamily="34"/>
              </a:rPr>
              <a:t>societário</a:t>
            </a:r>
            <a:r>
              <a:rPr lang="pt-BR" sz="1800" b="0" i="0" u="none" strike="noStrike" kern="1200" cap="none" spc="0" baseline="0" dirty="0">
                <a:solidFill>
                  <a:srgbClr val="7F7F7F"/>
                </a:solidFill>
                <a:uFillTx/>
                <a:latin typeface="Tahoma" pitchFamily="34"/>
                <a:ea typeface="Tahoma" pitchFamily="34"/>
                <a:cs typeface="Tahoma" pitchFamily="34"/>
              </a:rPr>
              <a:t> possua integrante da equipe executora ou  </a:t>
            </a:r>
            <a:r>
              <a:rPr lang="pt-BR" sz="1800" b="0" i="0" u="none" strike="noStrike" kern="1200" cap="none" spc="0" baseline="0" dirty="0" err="1">
                <a:solidFill>
                  <a:srgbClr val="7F7F7F"/>
                </a:solidFill>
                <a:uFillTx/>
                <a:latin typeface="Tahoma" pitchFamily="34"/>
                <a:ea typeface="Tahoma" pitchFamily="34"/>
                <a:cs typeface="Tahoma" pitchFamily="34"/>
              </a:rPr>
              <a:t>sócio</a:t>
            </a:r>
            <a:r>
              <a:rPr lang="pt-BR" sz="1800" b="0" i="0" u="none" strike="noStrike" kern="1200" cap="none" spc="0" baseline="0" dirty="0">
                <a:solidFill>
                  <a:srgbClr val="7F7F7F"/>
                </a:solidFill>
                <a:uFillTx/>
                <a:latin typeface="Tahoma" pitchFamily="34"/>
                <a:ea typeface="Tahoma" pitchFamily="34"/>
                <a:cs typeface="Tahoma" pitchFamily="34"/>
              </a:rPr>
              <a:t> ou dirigente da empresa subvencionada. </a:t>
            </a: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A779-10B9-8E4A-A9C0-8BB787D1526C}"/>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CaixaDeTexto 3">
            <a:extLst>
              <a:ext uri="{FF2B5EF4-FFF2-40B4-BE49-F238E27FC236}">
                <a16:creationId xmlns:a16="http://schemas.microsoft.com/office/drawing/2014/main" id="{35C5D2F6-FB4E-7E44-924C-A95B1475E607}"/>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dirty="0">
                <a:solidFill>
                  <a:srgbClr val="7F7F7F"/>
                </a:solidFill>
                <a:effectLst>
                  <a:outerShdw dist="38096" dir="2700000">
                    <a:srgbClr val="C0C0C0"/>
                  </a:outerShdw>
                </a:effectLst>
                <a:uFillTx/>
                <a:latin typeface="Tahoma" pitchFamily="34"/>
                <a:ea typeface="Tahoma" pitchFamily="34"/>
                <a:cs typeface="Tahoma" pitchFamily="34"/>
              </a:rPr>
              <a:t>Despesas vedadas</a:t>
            </a:r>
            <a:endParaRPr lang="en-US" sz="2400" b="0" i="0" u="sng" strike="noStrike" kern="1200" cap="none" spc="0" baseline="0" dirty="0">
              <a:solidFill>
                <a:srgbClr val="7F7F7F"/>
              </a:solidFill>
              <a:uFillTx/>
              <a:latin typeface="Tahoma" pitchFamily="34"/>
              <a:ea typeface="Tahoma" pitchFamily="34"/>
              <a:cs typeface="Tahoma" pitchFamily="34"/>
            </a:endParaRPr>
          </a:p>
        </p:txBody>
      </p:sp>
      <p:sp>
        <p:nvSpPr>
          <p:cNvPr id="4" name="Text Placeholder 2">
            <a:extLst>
              <a:ext uri="{FF2B5EF4-FFF2-40B4-BE49-F238E27FC236}">
                <a16:creationId xmlns:a16="http://schemas.microsoft.com/office/drawing/2014/main" id="{2E206D65-E258-474C-B0DA-88C9912A4AA6}"/>
              </a:ext>
            </a:extLst>
          </p:cNvPr>
          <p:cNvSpPr txBox="1"/>
          <p:nvPr/>
        </p:nvSpPr>
        <p:spPr>
          <a:xfrm>
            <a:off x="1446608" y="1450183"/>
            <a:ext cx="9329906" cy="493114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10000"/>
          </a:bodyPr>
          <a:lstStyle/>
          <a:p>
            <a:pPr marR="0" lvl="0" indent="-342900" algn="just" defTabSz="457200" rtl="0" fontAlgn="auto" hangingPunct="1">
              <a:lnSpc>
                <a:spcPct val="100000"/>
              </a:lnSpc>
              <a:spcBef>
                <a:spcPts val="60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pt-BR" sz="1800" b="0" i="0" u="sng" strike="noStrike" kern="1200" cap="none" spc="0" baseline="0" dirty="0">
                <a:solidFill>
                  <a:srgbClr val="7F7F7F"/>
                </a:solidFill>
                <a:uFillTx/>
                <a:latin typeface="Tahoma" pitchFamily="34"/>
                <a:ea typeface="Tahoma" pitchFamily="34"/>
                <a:cs typeface="Tahoma" pitchFamily="34"/>
              </a:rPr>
              <a:t>O pagamento de </a:t>
            </a:r>
            <a:r>
              <a:rPr lang="pt-BR" sz="1800" b="0" i="0" u="sng" strike="noStrike" kern="1200" cap="none" spc="0" baseline="0" dirty="0" err="1">
                <a:solidFill>
                  <a:srgbClr val="7F7F7F"/>
                </a:solidFill>
                <a:uFillTx/>
                <a:latin typeface="Tahoma" pitchFamily="34"/>
                <a:ea typeface="Tahoma" pitchFamily="34"/>
                <a:cs typeface="Tahoma" pitchFamily="34"/>
              </a:rPr>
              <a:t>sócios</a:t>
            </a:r>
            <a:r>
              <a:rPr lang="pt-BR" sz="1800" b="0" i="0" u="sng" strike="noStrike" kern="1200" cap="none" spc="0" baseline="0" dirty="0">
                <a:solidFill>
                  <a:srgbClr val="7F7F7F"/>
                </a:solidFill>
                <a:uFillTx/>
                <a:latin typeface="Tahoma" pitchFamily="34"/>
                <a:ea typeface="Tahoma" pitchFamily="34"/>
                <a:cs typeface="Tahoma" pitchFamily="34"/>
              </a:rPr>
              <a:t> da empresa com recursos Finep/FAP</a:t>
            </a:r>
            <a:r>
              <a:rPr lang="pt-BR" sz="1800" b="0" i="0" u="none" strike="noStrike" kern="1200" cap="none" spc="0" baseline="0" dirty="0">
                <a:solidFill>
                  <a:srgbClr val="7F7F7F"/>
                </a:solidFill>
                <a:uFillTx/>
                <a:latin typeface="Tahoma" pitchFamily="34"/>
                <a:ea typeface="Tahoma" pitchFamily="34"/>
                <a:cs typeface="Tahoma" pitchFamily="34"/>
              </a:rPr>
              <a:t>, sob qualquer denominação (</a:t>
            </a:r>
            <a:r>
              <a:rPr lang="pt-BR" sz="1800" b="0" i="0" u="none" strike="noStrike" kern="0" cap="none" spc="0" baseline="0" dirty="0">
                <a:solidFill>
                  <a:srgbClr val="7F7F7F"/>
                </a:solidFill>
                <a:uFillTx/>
                <a:latin typeface="Tahoma" pitchFamily="34"/>
                <a:ea typeface="Tahoma" pitchFamily="34"/>
                <a:cs typeface="Tahoma" pitchFamily="34"/>
              </a:rPr>
              <a:t>p</a:t>
            </a:r>
            <a:r>
              <a:rPr lang="pt-BR" sz="1800" b="0" i="0" u="none" strike="noStrike" kern="1200" cap="none" spc="0" baseline="0" dirty="0">
                <a:solidFill>
                  <a:srgbClr val="7F7F7F"/>
                </a:solidFill>
                <a:uFillTx/>
                <a:latin typeface="Tahoma" pitchFamily="34"/>
                <a:ea typeface="Tahoma" pitchFamily="34"/>
                <a:cs typeface="Tahoma" pitchFamily="34"/>
              </a:rPr>
              <a:t>ró-labore, distribuição de lucros, etc.). Para recursos de contrapartida da empresa, é permitida a remuneração do trabalho do sócios no projeto (</a:t>
            </a:r>
            <a:r>
              <a:rPr lang="pt-BR" sz="1800" b="0" i="0" u="none" strike="noStrike" kern="0" cap="none" spc="0" baseline="0" dirty="0">
                <a:solidFill>
                  <a:srgbClr val="7F7F7F"/>
                </a:solidFill>
                <a:uFillTx/>
                <a:latin typeface="Tahoma" pitchFamily="34"/>
                <a:ea typeface="Tahoma" pitchFamily="34"/>
                <a:cs typeface="Tahoma" pitchFamily="34"/>
              </a:rPr>
              <a:t>pró-</a:t>
            </a:r>
            <a:r>
              <a:rPr lang="pt-BR" sz="1800" b="0" i="0" u="none" strike="noStrike" kern="1200" cap="none" spc="0" baseline="0" dirty="0">
                <a:solidFill>
                  <a:srgbClr val="7F7F7F"/>
                </a:solidFill>
                <a:uFillTx/>
                <a:latin typeface="Tahoma" pitchFamily="34"/>
                <a:ea typeface="Tahoma" pitchFamily="34"/>
                <a:cs typeface="Tahoma" pitchFamily="34"/>
              </a:rPr>
              <a:t>labore);</a:t>
            </a:r>
            <a:endParaRPr lang="pt-BR" sz="1000" b="0" i="0" u="none" strike="noStrike" kern="1200" cap="none" spc="0" baseline="0" dirty="0">
              <a:solidFill>
                <a:srgbClr val="7F7F7F"/>
              </a:solidFill>
              <a:uFillTx/>
              <a:latin typeface="Tahoma" pitchFamily="34"/>
              <a:ea typeface="Tahoma" pitchFamily="34"/>
              <a:cs typeface="Tahoma" pitchFamily="34"/>
            </a:endParaRPr>
          </a:p>
          <a:p>
            <a:pPr marR="0" lvl="0" indent="-342900" algn="l" defTabSz="457200" rtl="0" fontAlgn="auto" hangingPunct="1">
              <a:lnSpc>
                <a:spcPct val="100000"/>
              </a:lnSpc>
              <a:spcBef>
                <a:spcPts val="60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Em </a:t>
            </a:r>
            <a:r>
              <a:rPr lang="pt-BR" sz="1800" b="0" i="0" u="sng" strike="noStrike" kern="1200" cap="none" spc="0" baseline="0" dirty="0">
                <a:solidFill>
                  <a:srgbClr val="7F7F7F"/>
                </a:solidFill>
                <a:uFillTx/>
                <a:latin typeface="Tahoma" pitchFamily="34"/>
                <a:ea typeface="Tahoma" pitchFamily="34"/>
                <a:cs typeface="Tahoma" pitchFamily="34"/>
              </a:rPr>
              <a:t>finalidade diversa </a:t>
            </a:r>
            <a:r>
              <a:rPr lang="pt-BR" sz="1800" b="0" i="0" u="none" strike="noStrike" kern="1200" cap="none" spc="0" baseline="0" dirty="0">
                <a:solidFill>
                  <a:srgbClr val="7F7F7F"/>
                </a:solidFill>
                <a:uFillTx/>
                <a:latin typeface="Tahoma" pitchFamily="34"/>
                <a:ea typeface="Tahoma" pitchFamily="34"/>
                <a:cs typeface="Tahoma" pitchFamily="34"/>
              </a:rPr>
              <a:t>da estabelecida no contrato; </a:t>
            </a: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60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Em despesas com fato gerador com </a:t>
            </a:r>
            <a:r>
              <a:rPr lang="pt-BR" sz="1800" b="0" i="0" u="sng" strike="noStrike" kern="1200" cap="none" spc="0" baseline="0" dirty="0">
                <a:solidFill>
                  <a:srgbClr val="7F7F7F"/>
                </a:solidFill>
                <a:uFillTx/>
                <a:latin typeface="Tahoma" pitchFamily="34"/>
                <a:ea typeface="Tahoma" pitchFamily="34"/>
                <a:cs typeface="Tahoma" pitchFamily="34"/>
              </a:rPr>
              <a:t>data anterior à </a:t>
            </a:r>
            <a:r>
              <a:rPr lang="pt-BR" sz="1800" b="0" i="0" u="sng" strike="noStrike" kern="1200" cap="none" spc="0" baseline="0" dirty="0" err="1">
                <a:solidFill>
                  <a:srgbClr val="7F7F7F"/>
                </a:solidFill>
                <a:uFillTx/>
                <a:latin typeface="Tahoma" pitchFamily="34"/>
                <a:ea typeface="Tahoma" pitchFamily="34"/>
                <a:cs typeface="Tahoma" pitchFamily="34"/>
              </a:rPr>
              <a:t>vigência</a:t>
            </a:r>
            <a:r>
              <a:rPr lang="pt-BR" sz="1800" b="0" i="0" u="sng" strike="noStrike" kern="1200" cap="none" spc="0" baseline="0" dirty="0">
                <a:solidFill>
                  <a:srgbClr val="7F7F7F"/>
                </a:solidFill>
                <a:uFillTx/>
                <a:latin typeface="Tahoma" pitchFamily="34"/>
                <a:ea typeface="Tahoma" pitchFamily="34"/>
                <a:cs typeface="Tahoma" pitchFamily="34"/>
              </a:rPr>
              <a:t> da </a:t>
            </a:r>
            <a:r>
              <a:rPr lang="pt-BR" sz="1800" b="0" i="0" u="sng" strike="noStrike" kern="1200" cap="none" spc="0" baseline="0" dirty="0" err="1">
                <a:solidFill>
                  <a:srgbClr val="7F7F7F"/>
                </a:solidFill>
                <a:uFillTx/>
                <a:latin typeface="Tahoma" pitchFamily="34"/>
                <a:ea typeface="Tahoma" pitchFamily="34"/>
                <a:cs typeface="Tahoma" pitchFamily="34"/>
              </a:rPr>
              <a:t>subvenção</a:t>
            </a:r>
            <a:r>
              <a:rPr lang="pt-BR" dirty="0">
                <a:solidFill>
                  <a:srgbClr val="7F7F7F"/>
                </a:solidFill>
                <a:latin typeface="Tahoma" pitchFamily="34"/>
                <a:ea typeface="Tahoma" pitchFamily="34"/>
                <a:cs typeface="Tahoma" pitchFamily="34"/>
              </a:rPr>
              <a:t> e </a:t>
            </a:r>
            <a:r>
              <a:rPr lang="pt-BR" sz="1800" b="0" i="0" u="sng" strike="noStrike" kern="1200" cap="none" spc="0" baseline="0" dirty="0">
                <a:solidFill>
                  <a:srgbClr val="7F7F7F"/>
                </a:solidFill>
                <a:uFillTx/>
                <a:latin typeface="Tahoma" pitchFamily="34"/>
                <a:ea typeface="Tahoma" pitchFamily="34"/>
                <a:cs typeface="Tahoma" pitchFamily="34"/>
              </a:rPr>
              <a:t>data posterior à </a:t>
            </a:r>
            <a:r>
              <a:rPr lang="pt-BR" sz="1800" b="0" i="0" u="sng" strike="noStrike" kern="1200" cap="none" spc="0" baseline="0" dirty="0" err="1">
                <a:solidFill>
                  <a:srgbClr val="7F7F7F"/>
                </a:solidFill>
                <a:uFillTx/>
                <a:latin typeface="Tahoma" pitchFamily="34"/>
                <a:ea typeface="Tahoma" pitchFamily="34"/>
                <a:cs typeface="Tahoma" pitchFamily="34"/>
              </a:rPr>
              <a:t>vigência</a:t>
            </a:r>
            <a:r>
              <a:rPr lang="pt-BR" sz="1800" b="0" i="0" u="sng" strike="noStrike" kern="1200" cap="none" spc="0" baseline="0" dirty="0">
                <a:solidFill>
                  <a:srgbClr val="7F7F7F"/>
                </a:solidFill>
                <a:uFillTx/>
                <a:latin typeface="Tahoma" pitchFamily="34"/>
                <a:ea typeface="Tahoma" pitchFamily="34"/>
                <a:cs typeface="Tahoma" pitchFamily="34"/>
              </a:rPr>
              <a:t> da </a:t>
            </a:r>
            <a:r>
              <a:rPr lang="pt-BR" sz="1800" b="0" i="0" u="sng" strike="noStrike" kern="1200" cap="none" spc="0" baseline="0" dirty="0" err="1">
                <a:solidFill>
                  <a:srgbClr val="7F7F7F"/>
                </a:solidFill>
                <a:uFillTx/>
                <a:latin typeface="Tahoma" pitchFamily="34"/>
                <a:ea typeface="Tahoma" pitchFamily="34"/>
                <a:cs typeface="Tahoma" pitchFamily="34"/>
              </a:rPr>
              <a:t>subvenção</a:t>
            </a:r>
            <a:r>
              <a:rPr lang="pt-BR" sz="1800" b="0" i="0" u="sng" strike="noStrike" kern="1200" cap="none" spc="0" baseline="0" dirty="0">
                <a:solidFill>
                  <a:srgbClr val="7F7F7F"/>
                </a:solidFill>
                <a:uFillTx/>
                <a:latin typeface="Tahoma" pitchFamily="34"/>
                <a:ea typeface="Tahoma" pitchFamily="34"/>
                <a:cs typeface="Tahoma" pitchFamily="34"/>
              </a:rPr>
              <a:t>; </a:t>
            </a: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60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Pagamento em favor de qualquer </a:t>
            </a:r>
            <a:r>
              <a:rPr lang="pt-BR" sz="1800" b="0" i="0" u="sng" strike="noStrike" kern="1200" cap="none" spc="0" baseline="0" dirty="0" err="1">
                <a:solidFill>
                  <a:srgbClr val="7F7F7F"/>
                </a:solidFill>
                <a:uFillTx/>
                <a:latin typeface="Tahoma" pitchFamily="34"/>
                <a:ea typeface="Tahoma" pitchFamily="34"/>
                <a:cs typeface="Tahoma" pitchFamily="34"/>
              </a:rPr>
              <a:t>partícipe</a:t>
            </a:r>
            <a:r>
              <a:rPr lang="pt-BR" sz="1800" b="0" i="0" u="none" strike="noStrike" kern="1200" cap="none" spc="0" baseline="0" dirty="0">
                <a:solidFill>
                  <a:srgbClr val="7F7F7F"/>
                </a:solidFill>
                <a:uFillTx/>
                <a:latin typeface="Tahoma" pitchFamily="34"/>
                <a:ea typeface="Tahoma" pitchFamily="34"/>
                <a:cs typeface="Tahoma" pitchFamily="34"/>
              </a:rPr>
              <a:t> da </a:t>
            </a:r>
            <a:r>
              <a:rPr lang="pt-BR" sz="1800" b="0" i="0" u="none" strike="noStrike" kern="1200" cap="none" spc="0" baseline="0" dirty="0" err="1">
                <a:solidFill>
                  <a:srgbClr val="7F7F7F"/>
                </a:solidFill>
                <a:uFillTx/>
                <a:latin typeface="Tahoma" pitchFamily="34"/>
                <a:ea typeface="Tahoma" pitchFamily="34"/>
                <a:cs typeface="Tahoma" pitchFamily="34"/>
              </a:rPr>
              <a:t>subvenção</a:t>
            </a:r>
            <a:r>
              <a:rPr lang="pt-BR" sz="1800" b="0" i="0" u="none" strike="noStrike" kern="0" cap="none" spc="0" baseline="0" dirty="0">
                <a:solidFill>
                  <a:srgbClr val="7F7F7F"/>
                </a:solidFill>
                <a:uFillTx/>
                <a:latin typeface="Tahoma" pitchFamily="34"/>
                <a:ea typeface="Tahoma" pitchFamily="34"/>
                <a:cs typeface="Tahoma" pitchFamily="34"/>
              </a:rPr>
              <a:t>.</a:t>
            </a:r>
          </a:p>
          <a:p>
            <a:pPr marL="342900" lvl="0" indent="-342900" algn="just" defTabSz="4572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pt-BR" dirty="0">
                <a:solidFill>
                  <a:srgbClr val="7F7F7F"/>
                </a:solidFill>
                <a:latin typeface="Tahoma" pitchFamily="34"/>
                <a:ea typeface="Tahoma" pitchFamily="34"/>
                <a:cs typeface="Tahoma" pitchFamily="34"/>
              </a:rPr>
              <a:t>Multas, juros ou </a:t>
            </a:r>
            <a:r>
              <a:rPr lang="pt-BR" dirty="0" err="1">
                <a:solidFill>
                  <a:srgbClr val="7F7F7F"/>
                </a:solidFill>
                <a:latin typeface="Tahoma" pitchFamily="34"/>
                <a:ea typeface="Tahoma" pitchFamily="34"/>
                <a:cs typeface="Tahoma" pitchFamily="34"/>
              </a:rPr>
              <a:t>correção</a:t>
            </a:r>
            <a:r>
              <a:rPr lang="pt-BR" dirty="0">
                <a:solidFill>
                  <a:srgbClr val="7F7F7F"/>
                </a:solidFill>
                <a:latin typeface="Tahoma" pitchFamily="34"/>
                <a:ea typeface="Tahoma" pitchFamily="34"/>
                <a:cs typeface="Tahoma" pitchFamily="34"/>
              </a:rPr>
              <a:t> </a:t>
            </a:r>
            <a:r>
              <a:rPr lang="pt-BR" dirty="0" err="1">
                <a:solidFill>
                  <a:srgbClr val="7F7F7F"/>
                </a:solidFill>
                <a:latin typeface="Tahoma" pitchFamily="34"/>
                <a:ea typeface="Tahoma" pitchFamily="34"/>
                <a:cs typeface="Tahoma" pitchFamily="34"/>
              </a:rPr>
              <a:t>monetária</a:t>
            </a:r>
            <a:r>
              <a:rPr lang="pt-BR" dirty="0">
                <a:solidFill>
                  <a:srgbClr val="7F7F7F"/>
                </a:solidFill>
                <a:latin typeface="Tahoma" pitchFamily="34"/>
                <a:ea typeface="Tahoma" pitchFamily="34"/>
                <a:cs typeface="Tahoma" pitchFamily="34"/>
              </a:rPr>
              <a:t>;</a:t>
            </a:r>
            <a:endParaRPr lang="pt-BR" sz="800" dirty="0">
              <a:solidFill>
                <a:srgbClr val="7F7F7F"/>
              </a:solidFill>
              <a:latin typeface="Tahoma" pitchFamily="34"/>
              <a:ea typeface="Tahoma" pitchFamily="34"/>
              <a:cs typeface="Tahoma" pitchFamily="34"/>
            </a:endParaRPr>
          </a:p>
          <a:p>
            <a:pPr marL="342900" lvl="0" indent="-342900" algn="just" defTabSz="4572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pt-BR" dirty="0">
                <a:solidFill>
                  <a:srgbClr val="7F7F7F"/>
                </a:solidFill>
                <a:latin typeface="Tahoma" pitchFamily="34"/>
                <a:ea typeface="Tahoma" pitchFamily="34"/>
                <a:cs typeface="Tahoma" pitchFamily="34"/>
              </a:rPr>
              <a:t>Com seguros de vida, PLR (participação nos lucros e resultados), </a:t>
            </a:r>
            <a:r>
              <a:rPr lang="pt-BR" dirty="0" err="1">
                <a:solidFill>
                  <a:srgbClr val="7F7F7F"/>
                </a:solidFill>
                <a:latin typeface="Tahoma" pitchFamily="34"/>
                <a:ea typeface="Tahoma" pitchFamily="34"/>
                <a:cs typeface="Tahoma" pitchFamily="34"/>
              </a:rPr>
              <a:t>auxílio</a:t>
            </a:r>
            <a:r>
              <a:rPr lang="pt-BR" dirty="0">
                <a:solidFill>
                  <a:srgbClr val="7F7F7F"/>
                </a:solidFill>
                <a:latin typeface="Tahoma" pitchFamily="34"/>
                <a:ea typeface="Tahoma" pitchFamily="34"/>
                <a:cs typeface="Tahoma" pitchFamily="34"/>
              </a:rPr>
              <a:t> </a:t>
            </a:r>
            <a:r>
              <a:rPr lang="pt-BR" dirty="0" err="1">
                <a:solidFill>
                  <a:srgbClr val="7F7F7F"/>
                </a:solidFill>
                <a:latin typeface="Tahoma" pitchFamily="34"/>
                <a:ea typeface="Tahoma" pitchFamily="34"/>
                <a:cs typeface="Tahoma" pitchFamily="34"/>
              </a:rPr>
              <a:t>educação</a:t>
            </a:r>
            <a:r>
              <a:rPr lang="pt-BR" dirty="0">
                <a:solidFill>
                  <a:srgbClr val="7F7F7F"/>
                </a:solidFill>
                <a:latin typeface="Tahoma" pitchFamily="34"/>
                <a:ea typeface="Tahoma" pitchFamily="34"/>
                <a:cs typeface="Tahoma" pitchFamily="34"/>
              </a:rPr>
              <a:t>, plano de </a:t>
            </a:r>
            <a:r>
              <a:rPr lang="pt-BR" dirty="0" err="1">
                <a:solidFill>
                  <a:srgbClr val="7F7F7F"/>
                </a:solidFill>
                <a:latin typeface="Tahoma" pitchFamily="34"/>
                <a:ea typeface="Tahoma" pitchFamily="34"/>
                <a:cs typeface="Tahoma" pitchFamily="34"/>
              </a:rPr>
              <a:t>saúde</a:t>
            </a:r>
            <a:r>
              <a:rPr lang="pt-BR" dirty="0">
                <a:solidFill>
                  <a:srgbClr val="7F7F7F"/>
                </a:solidFill>
                <a:latin typeface="Tahoma" pitchFamily="34"/>
                <a:ea typeface="Tahoma" pitchFamily="34"/>
                <a:cs typeface="Tahoma" pitchFamily="34"/>
              </a:rPr>
              <a:t>, ticket </a:t>
            </a:r>
            <a:r>
              <a:rPr lang="pt-BR" dirty="0" err="1">
                <a:solidFill>
                  <a:srgbClr val="7F7F7F"/>
                </a:solidFill>
                <a:latin typeface="Tahoma" pitchFamily="34"/>
                <a:ea typeface="Tahoma" pitchFamily="34"/>
                <a:cs typeface="Tahoma" pitchFamily="34"/>
              </a:rPr>
              <a:t>alimentação</a:t>
            </a:r>
            <a:r>
              <a:rPr lang="pt-BR" dirty="0">
                <a:solidFill>
                  <a:srgbClr val="7F7F7F"/>
                </a:solidFill>
                <a:latin typeface="Tahoma" pitchFamily="34"/>
                <a:ea typeface="Tahoma" pitchFamily="34"/>
                <a:cs typeface="Tahoma" pitchFamily="34"/>
              </a:rPr>
              <a:t> ou </a:t>
            </a:r>
            <a:r>
              <a:rPr lang="pt-BR" dirty="0" err="1">
                <a:solidFill>
                  <a:srgbClr val="7F7F7F"/>
                </a:solidFill>
                <a:latin typeface="Tahoma" pitchFamily="34"/>
                <a:ea typeface="Tahoma" pitchFamily="34"/>
                <a:cs typeface="Tahoma" pitchFamily="34"/>
              </a:rPr>
              <a:t>refeição</a:t>
            </a:r>
            <a:r>
              <a:rPr lang="pt-BR" dirty="0">
                <a:solidFill>
                  <a:srgbClr val="7F7F7F"/>
                </a:solidFill>
                <a:latin typeface="Tahoma" pitchFamily="34"/>
                <a:ea typeface="Tahoma" pitchFamily="34"/>
                <a:cs typeface="Tahoma" pitchFamily="34"/>
              </a:rPr>
              <a:t>;</a:t>
            </a:r>
            <a:endParaRPr lang="pt-BR" sz="800" dirty="0">
              <a:solidFill>
                <a:srgbClr val="7F7F7F"/>
              </a:solidFill>
              <a:latin typeface="Tahoma" pitchFamily="34"/>
              <a:ea typeface="Tahoma" pitchFamily="34"/>
              <a:cs typeface="Tahoma" pitchFamily="34"/>
            </a:endParaRPr>
          </a:p>
          <a:p>
            <a:pPr marL="342900" lvl="0" indent="-342900" algn="just" defTabSz="4572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pt-BR" dirty="0">
                <a:solidFill>
                  <a:srgbClr val="7F7F7F"/>
                </a:solidFill>
                <a:latin typeface="Tahoma" pitchFamily="34"/>
                <a:ea typeface="Tahoma" pitchFamily="34"/>
                <a:cs typeface="Tahoma" pitchFamily="34"/>
              </a:rPr>
              <a:t>Com contrato de arrendamento mercantil (leasing financeiro);</a:t>
            </a:r>
            <a:endParaRPr lang="pt-BR" sz="800" dirty="0">
              <a:solidFill>
                <a:srgbClr val="7F7F7F"/>
              </a:solidFill>
              <a:latin typeface="Tahoma" pitchFamily="34"/>
              <a:ea typeface="Tahoma" pitchFamily="34"/>
              <a:cs typeface="Tahoma" pitchFamily="34"/>
            </a:endParaRPr>
          </a:p>
          <a:p>
            <a:pPr marL="342900" lvl="0" indent="-342900" algn="just" defTabSz="4572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pt-BR" dirty="0">
                <a:solidFill>
                  <a:srgbClr val="7F7F7F"/>
                </a:solidFill>
                <a:latin typeface="Tahoma" pitchFamily="34"/>
                <a:ea typeface="Tahoma" pitchFamily="34"/>
                <a:cs typeface="Tahoma" pitchFamily="34"/>
              </a:rPr>
              <a:t>Pagamentos a </a:t>
            </a:r>
            <a:r>
              <a:rPr lang="pt-BR" u="sng" dirty="0">
                <a:solidFill>
                  <a:srgbClr val="7F7F7F"/>
                </a:solidFill>
                <a:latin typeface="Tahoma" pitchFamily="34"/>
                <a:ea typeface="Tahoma" pitchFamily="34"/>
                <a:cs typeface="Tahoma" pitchFamily="34"/>
              </a:rPr>
              <a:t>militar, servidor ou empregado </a:t>
            </a:r>
            <a:r>
              <a:rPr lang="pt-BR" u="sng" dirty="0" err="1">
                <a:solidFill>
                  <a:srgbClr val="7F7F7F"/>
                </a:solidFill>
                <a:latin typeface="Tahoma" pitchFamily="34"/>
                <a:ea typeface="Tahoma" pitchFamily="34"/>
                <a:cs typeface="Tahoma" pitchFamily="34"/>
              </a:rPr>
              <a:t>público</a:t>
            </a:r>
            <a:r>
              <a:rPr lang="pt-BR" u="sng" dirty="0">
                <a:solidFill>
                  <a:srgbClr val="7F7F7F"/>
                </a:solidFill>
                <a:latin typeface="Tahoma" pitchFamily="34"/>
                <a:ea typeface="Tahoma" pitchFamily="34"/>
                <a:cs typeface="Tahoma" pitchFamily="34"/>
              </a:rPr>
              <a:t> da </a:t>
            </a:r>
            <a:r>
              <a:rPr lang="pt-BR" u="sng" dirty="0" err="1">
                <a:solidFill>
                  <a:srgbClr val="7F7F7F"/>
                </a:solidFill>
                <a:latin typeface="Tahoma" pitchFamily="34"/>
                <a:ea typeface="Tahoma" pitchFamily="34"/>
                <a:cs typeface="Tahoma" pitchFamily="34"/>
              </a:rPr>
              <a:t>administração</a:t>
            </a:r>
            <a:r>
              <a:rPr lang="pt-BR" u="sng" dirty="0">
                <a:solidFill>
                  <a:srgbClr val="7F7F7F"/>
                </a:solidFill>
                <a:latin typeface="Tahoma" pitchFamily="34"/>
                <a:ea typeface="Tahoma" pitchFamily="34"/>
                <a:cs typeface="Tahoma" pitchFamily="34"/>
              </a:rPr>
              <a:t> </a:t>
            </a:r>
            <a:r>
              <a:rPr lang="pt-BR" u="sng" dirty="0" err="1">
                <a:solidFill>
                  <a:srgbClr val="7F7F7F"/>
                </a:solidFill>
                <a:latin typeface="Tahoma" pitchFamily="34"/>
                <a:ea typeface="Tahoma" pitchFamily="34"/>
                <a:cs typeface="Tahoma" pitchFamily="34"/>
              </a:rPr>
              <a:t>pública</a:t>
            </a:r>
            <a:r>
              <a:rPr lang="pt-BR" dirty="0">
                <a:solidFill>
                  <a:srgbClr val="7F7F7F"/>
                </a:solidFill>
                <a:latin typeface="Tahoma" pitchFamily="34"/>
                <a:ea typeface="Tahoma" pitchFamily="34"/>
                <a:cs typeface="Tahoma" pitchFamily="34"/>
              </a:rPr>
              <a:t>, salvo se permitido por LDO (Lei das Diretrizes Orçamentárias) referente ao ano de assinatura do contrato; </a:t>
            </a:r>
            <a:endParaRPr lang="pt-BR" sz="800" dirty="0">
              <a:solidFill>
                <a:srgbClr val="7F7F7F"/>
              </a:solidFill>
              <a:latin typeface="Tahoma" pitchFamily="34"/>
              <a:ea typeface="Tahoma" pitchFamily="34"/>
              <a:cs typeface="Tahoma" pitchFamily="34"/>
            </a:endParaRPr>
          </a:p>
          <a:p>
            <a:pPr marL="342900" lvl="0" indent="-342900" defTabSz="4572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pt-BR" dirty="0">
                <a:solidFill>
                  <a:srgbClr val="7F7F7F"/>
                </a:solidFill>
                <a:latin typeface="Tahoma" pitchFamily="34"/>
                <a:ea typeface="Tahoma" pitchFamily="34"/>
                <a:cs typeface="Tahoma" pitchFamily="34"/>
              </a:rPr>
              <a:t>Outras vedações definidas no Edital de Seleção da Parceira </a:t>
            </a:r>
            <a:r>
              <a:rPr lang="pt-BR" kern="0" dirty="0">
                <a:solidFill>
                  <a:srgbClr val="7F7F7F"/>
                </a:solidFill>
                <a:latin typeface="Tahoma" pitchFamily="34"/>
                <a:ea typeface="Tahoma" pitchFamily="34"/>
                <a:cs typeface="Tahoma" pitchFamily="34"/>
              </a:rPr>
              <a:t>E</a:t>
            </a:r>
            <a:r>
              <a:rPr lang="pt-BR" dirty="0">
                <a:solidFill>
                  <a:srgbClr val="7F7F7F"/>
                </a:solidFill>
                <a:latin typeface="Tahoma" pitchFamily="34"/>
                <a:ea typeface="Tahoma" pitchFamily="34"/>
                <a:cs typeface="Tahoma" pitchFamily="34"/>
              </a:rPr>
              <a:t>stadual. </a:t>
            </a:r>
          </a:p>
          <a:p>
            <a:pPr marR="0" lvl="0" indent="-342900" algn="just" defTabSz="457200" rtl="0" fontAlgn="auto" hangingPunct="1">
              <a:lnSpc>
                <a:spcPct val="100000"/>
              </a:lnSpc>
              <a:spcAft>
                <a:spcPts val="0"/>
              </a:spcAft>
              <a:buFont typeface="Arial" panose="020B0604020202020204" pitchFamily="34" charset="0"/>
              <a:buChar char="•"/>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39FC5D7-6D72-894B-8DEB-EDA698AAD404}"/>
              </a:ext>
            </a:extLst>
          </p:cNvPr>
          <p:cNvSpPr txBox="1"/>
          <p:nvPr/>
        </p:nvSpPr>
        <p:spPr>
          <a:xfrm>
            <a:off x="1487491" y="1484784"/>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São alterações nas rubricas/ itens previstos, durante a execução do projeto, solicitadas através de </a:t>
            </a:r>
            <a:r>
              <a:rPr lang="pt-BR" sz="2000" b="0" i="0" u="sng" strike="noStrike" kern="1200" cap="none" spc="0" baseline="0" dirty="0">
                <a:solidFill>
                  <a:srgbClr val="7F7F7F"/>
                </a:solidFill>
                <a:uFillTx/>
                <a:latin typeface="Tahoma" pitchFamily="34"/>
                <a:ea typeface="Tahoma" pitchFamily="34"/>
                <a:cs typeface="Tahoma" pitchFamily="34"/>
              </a:rPr>
              <a:t>Pedido de Remanejamento Financeiro e </a:t>
            </a:r>
            <a:r>
              <a:rPr lang="pt-BR" sz="2000" b="0" i="0" u="sng" strike="noStrike" kern="1200" cap="none" spc="0" baseline="0" dirty="0" err="1">
                <a:solidFill>
                  <a:srgbClr val="7F7F7F"/>
                </a:solidFill>
                <a:uFillTx/>
                <a:latin typeface="Tahoma" pitchFamily="34"/>
                <a:ea typeface="Tahoma" pitchFamily="34"/>
                <a:cs typeface="Tahoma" pitchFamily="34"/>
              </a:rPr>
              <a:t>Alterações</a:t>
            </a:r>
            <a:r>
              <a:rPr lang="pt-BR" sz="2000" b="0" i="0" u="sng" strike="noStrike" kern="1200" cap="none" spc="0" baseline="0" dirty="0">
                <a:solidFill>
                  <a:srgbClr val="7F7F7F"/>
                </a:solidFill>
                <a:uFillTx/>
                <a:latin typeface="Tahoma" pitchFamily="34"/>
                <a:ea typeface="Tahoma" pitchFamily="34"/>
                <a:cs typeface="Tahoma" pitchFamily="34"/>
              </a:rPr>
              <a:t> de Itens </a:t>
            </a:r>
            <a:r>
              <a:rPr lang="pt-BR" sz="2000" b="0" i="0" u="none" strike="noStrike" kern="0" cap="none" spc="0" baseline="0" dirty="0">
                <a:solidFill>
                  <a:srgbClr val="7F7F7F"/>
                </a:solidFill>
                <a:uFillTx/>
                <a:latin typeface="Tahoma" pitchFamily="34"/>
                <a:ea typeface="Tahoma" pitchFamily="34"/>
                <a:cs typeface="Tahoma" pitchFamily="34"/>
              </a:rPr>
              <a:t>à</a:t>
            </a:r>
            <a:r>
              <a:rPr lang="pt-BR" sz="2000" b="0" i="0" u="none" strike="noStrike" kern="1200" cap="none" spc="0" baseline="0" dirty="0">
                <a:solidFill>
                  <a:srgbClr val="7F7F7F"/>
                </a:solidFill>
                <a:uFillTx/>
                <a:latin typeface="Tahoma" pitchFamily="34"/>
                <a:ea typeface="Tahoma" pitchFamily="34"/>
                <a:cs typeface="Tahoma" pitchFamily="34"/>
              </a:rPr>
              <a:t> Parceira Estadual (verificar necessidade de </a:t>
            </a:r>
            <a:r>
              <a:rPr lang="pt-BR" sz="2000" b="0" i="0" u="none" strike="noStrike" kern="1200" cap="none" spc="0" baseline="0" dirty="0" err="1">
                <a:solidFill>
                  <a:srgbClr val="7F7F7F"/>
                </a:solidFill>
                <a:uFillTx/>
                <a:latin typeface="Tahoma" pitchFamily="34"/>
                <a:ea typeface="Tahoma" pitchFamily="34"/>
                <a:cs typeface="Tahoma" pitchFamily="34"/>
              </a:rPr>
              <a:t>anuência</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prévia</a:t>
            </a:r>
            <a:r>
              <a:rPr lang="pt-BR" sz="2000" b="0" i="0" u="none" strike="noStrike" kern="1200" cap="none" spc="0" baseline="0" dirty="0">
                <a:solidFill>
                  <a:srgbClr val="7F7F7F"/>
                </a:solidFill>
                <a:uFillTx/>
                <a:latin typeface="Tahoma" pitchFamily="34"/>
                <a:ea typeface="Tahoma" pitchFamily="34"/>
                <a:cs typeface="Tahoma" pitchFamily="34"/>
              </a:rPr>
              <a:t>). Art. 21. § 1º, itens </a:t>
            </a:r>
            <a:r>
              <a:rPr lang="pt-BR" sz="2000" b="0" i="0" u="none" strike="noStrike" kern="1200" cap="none" spc="0" baseline="0" dirty="0" err="1">
                <a:solidFill>
                  <a:srgbClr val="7F7F7F"/>
                </a:solidFill>
                <a:uFillTx/>
                <a:latin typeface="Tahoma" pitchFamily="34"/>
                <a:ea typeface="Tahoma" pitchFamily="34"/>
                <a:cs typeface="Tahoma" pitchFamily="34"/>
              </a:rPr>
              <a:t>I</a:t>
            </a:r>
            <a:r>
              <a:rPr lang="pt-BR" sz="2000" b="0" i="0" u="none" strike="noStrike" kern="1200" cap="none" spc="0" baseline="0" dirty="0">
                <a:solidFill>
                  <a:srgbClr val="7F7F7F"/>
                </a:solidFill>
                <a:uFillTx/>
                <a:latin typeface="Tahoma" pitchFamily="34"/>
                <a:ea typeface="Tahoma" pitchFamily="34"/>
                <a:cs typeface="Tahoma" pitchFamily="34"/>
              </a:rPr>
              <a:t> e II do Decreto nº 9.283 de 07/02/2018;</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spcBef>
                <a:spcPts val="600"/>
              </a:spcBef>
              <a:spcAft>
                <a:spcPts val="60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Deve ser solicitado </a:t>
            </a:r>
            <a:r>
              <a:rPr lang="pt-BR" sz="2000" b="0" i="0" u="sng" strike="noStrike" kern="1200" cap="none" spc="0" baseline="0" dirty="0">
                <a:solidFill>
                  <a:srgbClr val="7F7F7F"/>
                </a:solidFill>
                <a:uFillTx/>
                <a:latin typeface="Tahoma" pitchFamily="34"/>
                <a:ea typeface="Tahoma" pitchFamily="34"/>
                <a:cs typeface="Tahoma" pitchFamily="34"/>
              </a:rPr>
              <a:t>previamente</a:t>
            </a:r>
            <a:r>
              <a:rPr lang="pt-BR" sz="2000" b="0" i="0" u="none" strike="noStrike" kern="1200" cap="none" spc="0" baseline="0" dirty="0">
                <a:solidFill>
                  <a:srgbClr val="7F7F7F"/>
                </a:solidFill>
                <a:uFillTx/>
                <a:latin typeface="Tahoma" pitchFamily="34"/>
                <a:ea typeface="Tahoma" pitchFamily="34"/>
                <a:cs typeface="Tahoma" pitchFamily="34"/>
              </a:rPr>
              <a:t> à </a:t>
            </a:r>
            <a:r>
              <a:rPr lang="pt-BR" sz="2000" b="0" i="0" u="none" strike="noStrike" kern="1200" cap="none" spc="0" baseline="0" dirty="0" err="1">
                <a:solidFill>
                  <a:srgbClr val="7F7F7F"/>
                </a:solidFill>
                <a:uFillTx/>
                <a:latin typeface="Tahoma" pitchFamily="34"/>
                <a:ea typeface="Tahoma" pitchFamily="34"/>
                <a:cs typeface="Tahoma" pitchFamily="34"/>
              </a:rPr>
              <a:t>execução</a:t>
            </a:r>
            <a:r>
              <a:rPr lang="pt-BR" sz="2000" b="0" i="0" u="none" strike="noStrike" kern="1200" cap="none" spc="0" baseline="0" dirty="0">
                <a:solidFill>
                  <a:srgbClr val="7F7F7F"/>
                </a:solidFill>
                <a:uFillTx/>
                <a:latin typeface="Tahoma" pitchFamily="34"/>
                <a:ea typeface="Tahoma" pitchFamily="34"/>
                <a:cs typeface="Tahoma" pitchFamily="34"/>
              </a:rPr>
              <a:t> dos </a:t>
            </a:r>
            <a:r>
              <a:rPr lang="pt-BR" sz="2000" b="0" i="0" u="none" strike="noStrike" kern="1200" cap="none" spc="0" baseline="0" dirty="0" err="1">
                <a:solidFill>
                  <a:srgbClr val="7F7F7F"/>
                </a:solidFill>
                <a:uFillTx/>
                <a:latin typeface="Tahoma" pitchFamily="34"/>
                <a:ea typeface="Tahoma" pitchFamily="34"/>
                <a:cs typeface="Tahoma" pitchFamily="34"/>
              </a:rPr>
              <a:t>dispêndios</a:t>
            </a:r>
            <a:r>
              <a:rPr lang="pt-BR" sz="2000" b="0" i="0" u="none" strike="noStrike" kern="1200" cap="none" spc="0" baseline="0" dirty="0">
                <a:solidFill>
                  <a:srgbClr val="7F7F7F"/>
                </a:solidFill>
                <a:uFillTx/>
                <a:latin typeface="Tahoma" pitchFamily="34"/>
                <a:ea typeface="Tahoma" pitchFamily="34"/>
                <a:cs typeface="Tahoma" pitchFamily="34"/>
              </a:rPr>
              <a:t> e </a:t>
            </a:r>
            <a:r>
              <a:rPr lang="pt-BR" sz="2000" b="0" i="0" u="none" strike="noStrike" kern="1200" cap="none" spc="0" baseline="0" dirty="0" err="1">
                <a:solidFill>
                  <a:srgbClr val="7F7F7F"/>
                </a:solidFill>
                <a:uFillTx/>
                <a:latin typeface="Tahoma" pitchFamily="34"/>
                <a:ea typeface="Tahoma" pitchFamily="34"/>
                <a:cs typeface="Tahoma" pitchFamily="34"/>
              </a:rPr>
              <a:t>alterações</a:t>
            </a:r>
            <a:r>
              <a:rPr lang="pt-BR" sz="2000" b="0" i="0" u="none" strike="noStrike" kern="1200" cap="none" spc="0" baseline="0" dirty="0">
                <a:solidFill>
                  <a:srgbClr val="7F7F7F"/>
                </a:solidFill>
                <a:uFillTx/>
                <a:latin typeface="Tahoma" pitchFamily="34"/>
                <a:ea typeface="Tahoma" pitchFamily="34"/>
                <a:cs typeface="Tahoma" pitchFamily="34"/>
              </a:rPr>
              <a:t> postulados, sob o risco de glosa dos mesmos;</a:t>
            </a:r>
            <a:endParaRPr lang="pt-BR" sz="800" b="0" i="0" u="none" strike="noStrike" kern="1200" cap="none" spc="0" baseline="0" dirty="0">
              <a:solidFill>
                <a:srgbClr val="7F7F7F"/>
              </a:solidFill>
              <a:uFillTx/>
              <a:latin typeface="Tahoma" pitchFamily="34"/>
              <a:ea typeface="Tahoma" pitchFamily="34"/>
              <a:cs typeface="Tahoma" pitchFamily="34"/>
            </a:endParaRPr>
          </a:p>
          <a:p>
            <a:pPr lvl="0" indent="-342900" algn="just" defTabSz="457200">
              <a:spcBef>
                <a:spcPts val="600"/>
              </a:spcBef>
              <a:spcAft>
                <a:spcPts val="600"/>
              </a:spcAf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Remanejamento entre categorias </a:t>
            </a:r>
            <a:r>
              <a:rPr lang="pt-BR" sz="2000" b="0" i="0" u="none" strike="noStrike" kern="1200" cap="none" spc="0" baseline="0" dirty="0" err="1">
                <a:solidFill>
                  <a:srgbClr val="7F7F7F"/>
                </a:solidFill>
                <a:uFillTx/>
                <a:latin typeface="Tahoma" pitchFamily="34"/>
                <a:ea typeface="Tahoma" pitchFamily="34"/>
                <a:cs typeface="Tahoma" pitchFamily="34"/>
              </a:rPr>
              <a:t>econômicas</a:t>
            </a:r>
            <a:r>
              <a:rPr lang="pt-BR" sz="2000" b="0" i="0" u="none" strike="noStrike" kern="1200" cap="none" spc="0" baseline="0" dirty="0">
                <a:solidFill>
                  <a:srgbClr val="7F7F7F"/>
                </a:solidFill>
                <a:uFillTx/>
                <a:latin typeface="Tahoma" pitchFamily="34"/>
                <a:ea typeface="Tahoma" pitchFamily="34"/>
                <a:cs typeface="Tahoma" pitchFamily="34"/>
              </a:rPr>
              <a:t> (custeio e capital): </a:t>
            </a:r>
            <a:r>
              <a:rPr lang="pt-BR" sz="2000" dirty="0">
                <a:solidFill>
                  <a:srgbClr val="7F7F7F"/>
                </a:solidFill>
                <a:latin typeface="Tahoma" pitchFamily="34"/>
                <a:ea typeface="Tahoma" pitchFamily="34"/>
                <a:cs typeface="Tahoma" pitchFamily="34"/>
              </a:rPr>
              <a:t>É possível, dentro dos limites do Edital de </a:t>
            </a:r>
            <a:r>
              <a:rPr lang="pt-BR" sz="2000" dirty="0" err="1">
                <a:solidFill>
                  <a:srgbClr val="7F7F7F"/>
                </a:solidFill>
                <a:latin typeface="Tahoma" pitchFamily="34"/>
                <a:ea typeface="Tahoma" pitchFamily="34"/>
                <a:cs typeface="Tahoma" pitchFamily="34"/>
              </a:rPr>
              <a:t>Contratação</a:t>
            </a:r>
            <a:r>
              <a:rPr lang="pt-BR" sz="2000" dirty="0">
                <a:solidFill>
                  <a:srgbClr val="7F7F7F"/>
                </a:solidFill>
                <a:latin typeface="Tahoma" pitchFamily="34"/>
                <a:ea typeface="Tahoma" pitchFamily="34"/>
                <a:cs typeface="Tahoma" pitchFamily="34"/>
              </a:rPr>
              <a:t>, se houver;</a:t>
            </a: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spcBef>
                <a:spcPts val="600"/>
              </a:spcBef>
              <a:spcAft>
                <a:spcPts val="600"/>
              </a:spcAft>
              <a:buNone/>
              <a:tabLst/>
              <a:defRPr sz="1800" b="0" i="0" u="none" strike="noStrike" kern="0" cap="none" spc="0" baseline="0">
                <a:solidFill>
                  <a:srgbClr val="000000"/>
                </a:solidFill>
                <a:uFillTx/>
              </a:defRPr>
            </a:pPr>
            <a:r>
              <a:rPr lang="pt-BR" sz="2000" dirty="0">
                <a:solidFill>
                  <a:srgbClr val="7F7F7F"/>
                </a:solidFill>
                <a:latin typeface="Tahoma" pitchFamily="34"/>
                <a:ea typeface="Tahoma" pitchFamily="34"/>
                <a:cs typeface="Tahoma" pitchFamily="34"/>
              </a:rPr>
              <a:t>Não podem alterar o objeto do projeto; </a:t>
            </a: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spcBef>
                <a:spcPts val="600"/>
              </a:spcBef>
              <a:spcAft>
                <a:spcPts val="60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Os rendimentos de aplicação financeira podem ser utilizados como fonte de recursos para alterações no plano de trabalho.</a:t>
            </a:r>
            <a:endParaRPr lang="pt-BR" sz="2000" b="0" i="0" u="none" strike="noStrike" kern="1200" cap="none" spc="0" baseline="0" dirty="0">
              <a:solidFill>
                <a:srgbClr val="000000"/>
              </a:solidFill>
              <a:uFillTx/>
              <a:latin typeface="Tahoma"/>
            </a:endParaRPr>
          </a:p>
          <a:p>
            <a:pPr marR="0" lvl="0" indent="0" algn="l"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200" b="0" i="0" u="none" strike="noStrike" kern="1200" cap="none" spc="0" baseline="0" dirty="0">
                <a:solidFill>
                  <a:srgbClr val="000000"/>
                </a:solidFill>
                <a:uFillTx/>
                <a:latin typeface="Tahoma"/>
              </a:rPr>
              <a:t> </a:t>
            </a: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3C23DE00-D247-5E41-A79A-4D40EC7D9CB4}"/>
              </a:ext>
            </a:extLst>
          </p:cNvPr>
          <p:cNvSpPr txBox="1"/>
          <p:nvPr/>
        </p:nvSpPr>
        <p:spPr>
          <a:xfrm>
            <a:off x="1446608" y="169959"/>
            <a:ext cx="9401915"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Remanejamento financeiro/Alteração de itens</a:t>
            </a:r>
            <a:endParaRPr lang="en-US" sz="3600" b="0" i="0" u="none" strike="noStrike" kern="1200" cap="none" spc="0" baseline="0">
              <a:solidFill>
                <a:srgbClr val="DD4F05"/>
              </a:solidFill>
              <a:uFillTx/>
              <a:latin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98F502C-E34A-854B-B600-815A792130B0}"/>
              </a:ext>
            </a:extLst>
          </p:cNvPr>
          <p:cNvSpPr txBox="1"/>
          <p:nvPr/>
        </p:nvSpPr>
        <p:spPr>
          <a:xfrm>
            <a:off x="1487491" y="980730"/>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Recursos financeiros/ não </a:t>
            </a:r>
            <a:r>
              <a:rPr lang="pt-BR" sz="2000" b="0" i="0" u="none" strike="noStrike" kern="1200" cap="none" spc="0" baseline="0" dirty="0" err="1">
                <a:solidFill>
                  <a:srgbClr val="7F7F7F"/>
                </a:solidFill>
                <a:uFillTx/>
                <a:latin typeface="Tahoma" pitchFamily="34"/>
                <a:ea typeface="Tahoma" pitchFamily="34"/>
                <a:cs typeface="Tahoma" pitchFamily="34"/>
              </a:rPr>
              <a:t>finaceiros</a:t>
            </a:r>
            <a:r>
              <a:rPr lang="pt-BR" sz="2000" b="0" i="0" u="none" strike="noStrike" kern="1200" cap="none" spc="0" baseline="0" dirty="0">
                <a:solidFill>
                  <a:srgbClr val="7F7F7F"/>
                </a:solidFill>
                <a:uFillTx/>
                <a:latin typeface="Tahoma" pitchFamily="34"/>
                <a:ea typeface="Tahoma" pitchFamily="34"/>
                <a:cs typeface="Tahoma" pitchFamily="34"/>
              </a:rPr>
              <a:t> disponibilizados pela empresa beneficiária em complemento aos recursos da FINEP/Parceira Estadual para </a:t>
            </a:r>
            <a:r>
              <a:rPr lang="pt-BR" sz="2000" b="0" i="0" u="none" strike="noStrike" kern="1200" cap="none" spc="0" baseline="0" dirty="0" err="1">
                <a:solidFill>
                  <a:srgbClr val="7F7F7F"/>
                </a:solidFill>
                <a:uFillTx/>
                <a:latin typeface="Tahoma" pitchFamily="34"/>
                <a:ea typeface="Tahoma" pitchFamily="34"/>
                <a:cs typeface="Tahoma" pitchFamily="34"/>
              </a:rPr>
              <a:t>execução</a:t>
            </a:r>
            <a:r>
              <a:rPr lang="pt-BR" sz="2000" b="0" i="0" u="none" strike="noStrike" kern="1200" cap="none" spc="0" baseline="0" dirty="0">
                <a:solidFill>
                  <a:srgbClr val="7F7F7F"/>
                </a:solidFill>
                <a:uFillTx/>
                <a:latin typeface="Tahoma" pitchFamily="34"/>
                <a:ea typeface="Tahoma" pitchFamily="34"/>
                <a:cs typeface="Tahoma" pitchFamily="34"/>
              </a:rPr>
              <a:t> do Projeto. É </a:t>
            </a:r>
            <a:r>
              <a:rPr lang="pt-BR" sz="2000" b="0" i="0" u="none" strike="noStrike" kern="1200" cap="none" spc="0" baseline="0" dirty="0" err="1">
                <a:solidFill>
                  <a:srgbClr val="7F7F7F"/>
                </a:solidFill>
                <a:uFillTx/>
                <a:latin typeface="Tahoma" pitchFamily="34"/>
                <a:ea typeface="Tahoma" pitchFamily="34"/>
                <a:cs typeface="Tahoma" pitchFamily="34"/>
              </a:rPr>
              <a:t>obrigatória</a:t>
            </a:r>
            <a:r>
              <a:rPr lang="pt-BR" sz="2000" b="0" i="0" u="none" strike="noStrike" kern="1200" cap="none" spc="0" baseline="0" dirty="0">
                <a:solidFill>
                  <a:srgbClr val="7F7F7F"/>
                </a:solidFill>
                <a:uFillTx/>
                <a:latin typeface="Tahoma" pitchFamily="34"/>
                <a:ea typeface="Tahoma" pitchFamily="34"/>
                <a:cs typeface="Tahoma" pitchFamily="34"/>
              </a:rPr>
              <a:t> para projeto de </a:t>
            </a:r>
            <a:r>
              <a:rPr lang="pt-BR" sz="2000" b="0" i="0" u="none" strike="noStrike" kern="1200" cap="none" spc="0" baseline="0" dirty="0" err="1">
                <a:solidFill>
                  <a:srgbClr val="7F7F7F"/>
                </a:solidFill>
                <a:uFillTx/>
                <a:latin typeface="Tahoma" pitchFamily="34"/>
                <a:ea typeface="Tahoma" pitchFamily="34"/>
                <a:cs typeface="Tahoma" pitchFamily="34"/>
              </a:rPr>
              <a:t>subvenção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econômica</a:t>
            </a:r>
            <a:r>
              <a:rPr lang="pt-BR" sz="2000" b="0" i="0" u="none" strike="noStrike" kern="1200" cap="none" spc="0" baseline="0" dirty="0">
                <a:solidFill>
                  <a:srgbClr val="7F7F7F"/>
                </a:solidFill>
                <a:uFillTx/>
                <a:latin typeface="Tahoma" pitchFamily="34"/>
                <a:ea typeface="Tahoma" pitchFamily="34"/>
                <a:cs typeface="Tahoma" pitchFamily="34"/>
              </a:rPr>
              <a:t> (Art</a:t>
            </a:r>
            <a:r>
              <a:rPr lang="pt-BR" sz="2000" b="0" i="0" u="none" strike="noStrike" kern="0" cap="none" spc="0" baseline="0" dirty="0">
                <a:solidFill>
                  <a:srgbClr val="7F7F7F"/>
                </a:solidFill>
                <a:uFillTx/>
                <a:latin typeface="Tahoma" pitchFamily="34"/>
                <a:ea typeface="Tahoma" pitchFamily="34"/>
                <a:cs typeface="Tahoma" pitchFamily="34"/>
              </a:rPr>
              <a:t>.</a:t>
            </a:r>
            <a:r>
              <a:rPr lang="pt-BR" sz="2000" b="0" i="0" u="none" strike="noStrike" kern="1200" cap="none" spc="0" baseline="0" dirty="0">
                <a:solidFill>
                  <a:srgbClr val="7F7F7F"/>
                </a:solidFill>
                <a:uFillTx/>
                <a:latin typeface="Tahoma" pitchFamily="34"/>
                <a:ea typeface="Tahoma" pitchFamily="34"/>
                <a:cs typeface="Tahoma" pitchFamily="34"/>
              </a:rPr>
              <a:t>19 § 3º da Lei de </a:t>
            </a:r>
            <a:r>
              <a:rPr lang="pt-BR" sz="2000" b="0" i="0" u="none" strike="noStrike" kern="1200" cap="none" spc="0" baseline="0" dirty="0" err="1">
                <a:solidFill>
                  <a:srgbClr val="7F7F7F"/>
                </a:solidFill>
                <a:uFillTx/>
                <a:latin typeface="Tahoma" pitchFamily="34"/>
                <a:ea typeface="Tahoma" pitchFamily="34"/>
                <a:cs typeface="Tahoma" pitchFamily="34"/>
              </a:rPr>
              <a:t>Inovação</a:t>
            </a:r>
            <a:r>
              <a:rPr lang="pt-BR" sz="2000" b="0" i="0" u="none" strike="noStrike" kern="1200" cap="none" spc="0" baseline="0" dirty="0">
                <a:solidFill>
                  <a:srgbClr val="7F7F7F"/>
                </a:solidFill>
                <a:uFillTx/>
                <a:latin typeface="Tahoma" pitchFamily="34"/>
                <a:ea typeface="Tahoma" pitchFamily="34"/>
                <a:cs typeface="Tahoma" pitchFamily="34"/>
              </a:rPr>
              <a:t>);</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Os recursos financeiros deverão ser depositados em conta </a:t>
            </a:r>
            <a:r>
              <a:rPr lang="pt-BR" sz="2000" b="0" i="0" u="none" strike="noStrike" kern="1200" cap="none" spc="0" baseline="0" dirty="0" err="1">
                <a:solidFill>
                  <a:srgbClr val="7F7F7F"/>
                </a:solidFill>
                <a:uFillTx/>
                <a:latin typeface="Tahoma" pitchFamily="34"/>
                <a:ea typeface="Tahoma" pitchFamily="34"/>
                <a:cs typeface="Tahoma" pitchFamily="34"/>
              </a:rPr>
              <a:t>bancária</a:t>
            </a:r>
            <a:r>
              <a:rPr lang="pt-BR" sz="2000" b="0" i="0" u="none" strike="noStrike" kern="1200" cap="none" spc="0" baseline="0" dirty="0">
                <a:solidFill>
                  <a:srgbClr val="7F7F7F"/>
                </a:solidFill>
                <a:uFillTx/>
                <a:latin typeface="Tahoma" pitchFamily="34"/>
                <a:ea typeface="Tahoma" pitchFamily="34"/>
                <a:cs typeface="Tahoma" pitchFamily="34"/>
              </a:rPr>
              <a:t> especificamente criada para esta finalidade e em conformidade com os prazos estabelecidos no cronograma de desembolso. </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0" marR="0" lvl="1" indent="-28575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A  empresa deverá restituir à FAP/Instituição </a:t>
            </a:r>
            <a:r>
              <a:rPr lang="pt-BR" sz="2000" b="0" i="0" u="none" strike="noStrike" kern="0" cap="none" spc="0" baseline="0" dirty="0">
                <a:solidFill>
                  <a:srgbClr val="7F7F7F"/>
                </a:solidFill>
                <a:uFillTx/>
                <a:latin typeface="Tahoma" pitchFamily="34"/>
                <a:ea typeface="Tahoma" pitchFamily="34"/>
                <a:cs typeface="Tahoma" pitchFamily="34"/>
              </a:rPr>
              <a:t>E</a:t>
            </a:r>
            <a:r>
              <a:rPr lang="pt-BR" sz="2000" b="0" i="0" u="none" strike="noStrike" kern="1200" cap="none" spc="0" baseline="0" dirty="0">
                <a:solidFill>
                  <a:srgbClr val="7F7F7F"/>
                </a:solidFill>
                <a:uFillTx/>
                <a:latin typeface="Tahoma" pitchFamily="34"/>
                <a:ea typeface="Tahoma" pitchFamily="34"/>
                <a:cs typeface="Tahoma" pitchFamily="34"/>
              </a:rPr>
              <a:t>stadual o valor correspondente ao percentual da contrapartida pactuada </a:t>
            </a:r>
            <a:r>
              <a:rPr lang="pt-BR" sz="2000" b="0" i="0" u="none" strike="noStrike" kern="1200" cap="none" spc="0" baseline="0" dirty="0" err="1">
                <a:solidFill>
                  <a:srgbClr val="7F7F7F"/>
                </a:solidFill>
                <a:uFillTx/>
                <a:latin typeface="Tahoma" pitchFamily="34"/>
                <a:ea typeface="Tahoma" pitchFamily="34"/>
                <a:cs typeface="Tahoma" pitchFamily="34"/>
              </a:rPr>
              <a:t>não</a:t>
            </a:r>
            <a:r>
              <a:rPr lang="pt-BR" sz="2000" b="0" i="0" u="none" strike="noStrike" kern="1200" cap="none" spc="0" baseline="0" dirty="0">
                <a:solidFill>
                  <a:srgbClr val="7F7F7F"/>
                </a:solidFill>
                <a:uFillTx/>
                <a:latin typeface="Tahoma" pitchFamily="34"/>
                <a:ea typeface="Tahoma" pitchFamily="34"/>
                <a:cs typeface="Tahoma" pitchFamily="34"/>
              </a:rPr>
              <a:t> aplicada na </a:t>
            </a:r>
            <a:r>
              <a:rPr lang="pt-BR" sz="2000" b="0" i="0" u="none" strike="noStrike" kern="1200" cap="none" spc="0" baseline="0" dirty="0" err="1">
                <a:solidFill>
                  <a:srgbClr val="7F7F7F"/>
                </a:solidFill>
                <a:uFillTx/>
                <a:latin typeface="Tahoma" pitchFamily="34"/>
                <a:ea typeface="Tahoma" pitchFamily="34"/>
                <a:cs typeface="Tahoma" pitchFamily="34"/>
              </a:rPr>
              <a:t>consecução</a:t>
            </a:r>
            <a:r>
              <a:rPr lang="pt-BR" sz="2000" b="0" i="0" u="none" strike="noStrike" kern="1200" cap="none" spc="0" baseline="0" dirty="0">
                <a:solidFill>
                  <a:srgbClr val="7F7F7F"/>
                </a:solidFill>
                <a:uFillTx/>
                <a:latin typeface="Tahoma" pitchFamily="34"/>
                <a:ea typeface="Tahoma" pitchFamily="34"/>
                <a:cs typeface="Tahoma" pitchFamily="34"/>
              </a:rPr>
              <a:t> do objeto de </a:t>
            </a:r>
            <a:r>
              <a:rPr lang="pt-BR" sz="2000" b="0" i="0" u="none" strike="noStrike" kern="1200" cap="none" spc="0" baseline="0" dirty="0" err="1">
                <a:solidFill>
                  <a:srgbClr val="7F7F7F"/>
                </a:solidFill>
                <a:uFillTx/>
                <a:latin typeface="Tahoma" pitchFamily="34"/>
                <a:ea typeface="Tahoma" pitchFamily="34"/>
                <a:cs typeface="Tahoma" pitchFamily="34"/>
              </a:rPr>
              <a:t>subvenção</a:t>
            </a:r>
            <a:r>
              <a:rPr lang="pt-BR" sz="2000" b="0" i="0" u="none" strike="noStrike" kern="1200" cap="none" spc="0" baseline="0" dirty="0">
                <a:solidFill>
                  <a:srgbClr val="7F7F7F"/>
                </a:solidFill>
                <a:uFillTx/>
                <a:latin typeface="Tahoma" pitchFamily="34"/>
                <a:ea typeface="Tahoma" pitchFamily="34"/>
                <a:cs typeface="Tahoma" pitchFamily="34"/>
              </a:rPr>
              <a:t>, atualizado monetariamente. O calculo é baseado no </a:t>
            </a:r>
            <a:r>
              <a:rPr lang="pt-BR" sz="2000" b="0" i="0" u="sng" strike="noStrike" kern="1200" cap="none" spc="0" baseline="0" dirty="0">
                <a:solidFill>
                  <a:srgbClr val="7F7F7F"/>
                </a:solidFill>
                <a:uFillTx/>
                <a:latin typeface="Tahoma" pitchFamily="34"/>
                <a:ea typeface="Tahoma" pitchFamily="34"/>
                <a:cs typeface="Tahoma" pitchFamily="34"/>
              </a:rPr>
              <a:t>valor utilizado e não apenas no valor aportado. </a:t>
            </a: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7A7664AA-5810-EF40-940B-B89F030CBCA2}"/>
              </a:ext>
            </a:extLst>
          </p:cNvPr>
          <p:cNvSpPr txBox="1"/>
          <p:nvPr/>
        </p:nvSpPr>
        <p:spPr>
          <a:xfrm>
            <a:off x="1446608" y="169959"/>
            <a:ext cx="8033762"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Contrapartida da empresa beneficiária</a:t>
            </a:r>
            <a:endParaRPr lang="en-US" sz="3600" b="0" i="0" u="none" strike="noStrike" kern="1200" cap="none" spc="0" baseline="0">
              <a:solidFill>
                <a:srgbClr val="DD4F05"/>
              </a:solidFill>
              <a:uFillTx/>
              <a:latin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3568AB-AFDE-1644-B42E-2797EE4430C4}"/>
              </a:ext>
            </a:extLst>
          </p:cNvPr>
          <p:cNvSpPr txBox="1"/>
          <p:nvPr/>
        </p:nvSpPr>
        <p:spPr>
          <a:xfrm>
            <a:off x="1446608" y="169959"/>
            <a:ext cx="8033762"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Contrapartida da empresa beneficiária</a:t>
            </a:r>
            <a:endParaRPr lang="en-US" sz="3600" b="0" i="0" u="none" strike="noStrike" kern="1200" cap="none" spc="0" baseline="0">
              <a:solidFill>
                <a:srgbClr val="DD4F05"/>
              </a:solidFill>
              <a:uFillTx/>
              <a:latin typeface="Tahoma"/>
            </a:endParaRPr>
          </a:p>
        </p:txBody>
      </p:sp>
      <p:sp>
        <p:nvSpPr>
          <p:cNvPr id="4" name="CaixaDeTexto 5">
            <a:extLst>
              <a:ext uri="{FF2B5EF4-FFF2-40B4-BE49-F238E27FC236}">
                <a16:creationId xmlns:a16="http://schemas.microsoft.com/office/drawing/2014/main" id="{69C62606-2A7F-3448-8496-AE90C1381D17}"/>
              </a:ext>
            </a:extLst>
          </p:cNvPr>
          <p:cNvSpPr txBox="1"/>
          <p:nvPr/>
        </p:nvSpPr>
        <p:spPr>
          <a:xfrm>
            <a:off x="1446608" y="764703"/>
            <a:ext cx="8465816"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Cálculos conforme Acordão 1497/2009 – TCU – 2ª Camara</a:t>
            </a:r>
            <a:endParaRPr lang="en-US" sz="2400" b="0" i="0" u="sng" strike="noStrike" kern="1200" cap="none" spc="0" baseline="0">
              <a:solidFill>
                <a:srgbClr val="7F7F7F"/>
              </a:solidFill>
              <a:uFillTx/>
              <a:latin typeface="Tahoma" pitchFamily="34"/>
              <a:ea typeface="Tahoma" pitchFamily="34"/>
              <a:cs typeface="Tahoma" pitchFamily="34"/>
            </a:endParaRPr>
          </a:p>
        </p:txBody>
      </p:sp>
      <p:pic>
        <p:nvPicPr>
          <p:cNvPr id="6" name="Imagem 5">
            <a:extLst>
              <a:ext uri="{FF2B5EF4-FFF2-40B4-BE49-F238E27FC236}">
                <a16:creationId xmlns:a16="http://schemas.microsoft.com/office/drawing/2014/main" id="{E5FE186E-E223-8246-97CC-11B59F28BF4B}"/>
              </a:ext>
            </a:extLst>
          </p:cNvPr>
          <p:cNvPicPr>
            <a:picLocks noChangeAspect="1"/>
          </p:cNvPicPr>
          <p:nvPr/>
        </p:nvPicPr>
        <p:blipFill>
          <a:blip r:embed="rId2"/>
          <a:stretch>
            <a:fillRect/>
          </a:stretch>
        </p:blipFill>
        <p:spPr>
          <a:xfrm>
            <a:off x="2973187" y="1282699"/>
            <a:ext cx="5234188" cy="50673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481B1-D5BD-544D-8B4E-B09BC3CEB702}"/>
              </a:ext>
            </a:extLst>
          </p:cNvPr>
          <p:cNvSpPr txBox="1"/>
          <p:nvPr/>
        </p:nvSpPr>
        <p:spPr>
          <a:xfrm>
            <a:off x="609603" y="537877"/>
            <a:ext cx="10972800" cy="77980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000" b="0" i="0" u="none" strike="noStrike" kern="1200" cap="none" spc="0" baseline="0">
                <a:solidFill>
                  <a:srgbClr val="DD4F05"/>
                </a:solidFill>
                <a:uFillTx/>
                <a:latin typeface="Tahoma"/>
              </a:rPr>
              <a:t>AGENDA</a:t>
            </a:r>
          </a:p>
        </p:txBody>
      </p:sp>
      <p:sp>
        <p:nvSpPr>
          <p:cNvPr id="3" name="Google Shape;120;p2">
            <a:extLst>
              <a:ext uri="{FF2B5EF4-FFF2-40B4-BE49-F238E27FC236}">
                <a16:creationId xmlns:a16="http://schemas.microsoft.com/office/drawing/2014/main" id="{E21DBFA4-A663-AA46-8381-7E66287D337D}"/>
              </a:ext>
            </a:extLst>
          </p:cNvPr>
          <p:cNvSpPr txBox="1"/>
          <p:nvPr/>
        </p:nvSpPr>
        <p:spPr>
          <a:xfrm>
            <a:off x="1502030" y="1808683"/>
            <a:ext cx="9153774" cy="830951"/>
          </a:xfrm>
          <a:prstGeom prst="rect">
            <a:avLst/>
          </a:prstGeom>
          <a:noFill/>
          <a:ln cap="flat">
            <a:noFill/>
          </a:ln>
          <a:effectLst>
            <a:outerShdw dist="22997" dir="5400000" algn="tl">
              <a:srgbClr val="000000">
                <a:alpha val="35000"/>
              </a:srgbClr>
            </a:outerShdw>
          </a:effectLst>
        </p:spPr>
        <p:txBody>
          <a:bodyPr vert="horz" wrap="square" lIns="91421" tIns="45701" rIns="91421" bIns="4570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7F7F7F"/>
                </a:solidFill>
                <a:uFillTx/>
                <a:latin typeface="Tahoma"/>
              </a:rPr>
              <a:t>Macroprocesso Gestão de Contratos de Descentralização de Recursos de Subvenção Econômica</a:t>
            </a:r>
          </a:p>
        </p:txBody>
      </p:sp>
      <p:sp>
        <p:nvSpPr>
          <p:cNvPr id="4" name="Google Shape;126;p2">
            <a:extLst>
              <a:ext uri="{FF2B5EF4-FFF2-40B4-BE49-F238E27FC236}">
                <a16:creationId xmlns:a16="http://schemas.microsoft.com/office/drawing/2014/main" id="{307E5705-73FA-7549-B6C0-1FD2F186D3D4}"/>
              </a:ext>
            </a:extLst>
          </p:cNvPr>
          <p:cNvSpPr/>
          <p:nvPr/>
        </p:nvSpPr>
        <p:spPr>
          <a:xfrm>
            <a:off x="755440" y="1835941"/>
            <a:ext cx="719788" cy="724378"/>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FFFFFF"/>
                </a:solidFill>
                <a:uFillTx/>
                <a:latin typeface="Tahoma"/>
                <a:ea typeface="Tahoma"/>
                <a:cs typeface="Tahoma"/>
              </a:rPr>
              <a:t>1</a:t>
            </a:r>
            <a:endParaRPr lang="pt-BR" sz="2400" b="0" i="0" u="none" strike="noStrike" kern="1200" cap="none" spc="0" baseline="0">
              <a:solidFill>
                <a:srgbClr val="000000"/>
              </a:solidFill>
              <a:uFillTx/>
              <a:latin typeface="Calibri"/>
            </a:endParaRPr>
          </a:p>
        </p:txBody>
      </p:sp>
      <p:sp>
        <p:nvSpPr>
          <p:cNvPr id="5" name="Google Shape;127;p2">
            <a:extLst>
              <a:ext uri="{FF2B5EF4-FFF2-40B4-BE49-F238E27FC236}">
                <a16:creationId xmlns:a16="http://schemas.microsoft.com/office/drawing/2014/main" id="{86417F50-B01C-9545-A0E9-FE9C2F6B8A75}"/>
              </a:ext>
            </a:extLst>
          </p:cNvPr>
          <p:cNvSpPr/>
          <p:nvPr/>
        </p:nvSpPr>
        <p:spPr>
          <a:xfrm>
            <a:off x="755907" y="2818729"/>
            <a:ext cx="719331" cy="716953"/>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FFFFFF"/>
                </a:solidFill>
                <a:uFillTx/>
                <a:latin typeface="Tahoma"/>
                <a:ea typeface="Tahoma"/>
                <a:cs typeface="Tahoma"/>
              </a:rPr>
              <a:t>2</a:t>
            </a:r>
          </a:p>
        </p:txBody>
      </p:sp>
      <p:sp>
        <p:nvSpPr>
          <p:cNvPr id="6" name="Google Shape;122;p2">
            <a:extLst>
              <a:ext uri="{FF2B5EF4-FFF2-40B4-BE49-F238E27FC236}">
                <a16:creationId xmlns:a16="http://schemas.microsoft.com/office/drawing/2014/main" id="{4C393EA6-601F-8449-8894-B2D37785DB79}"/>
              </a:ext>
            </a:extLst>
          </p:cNvPr>
          <p:cNvSpPr txBox="1"/>
          <p:nvPr/>
        </p:nvSpPr>
        <p:spPr>
          <a:xfrm>
            <a:off x="1483394" y="2962491"/>
            <a:ext cx="9013917" cy="461625"/>
          </a:xfrm>
          <a:prstGeom prst="rect">
            <a:avLst/>
          </a:prstGeom>
          <a:noFill/>
          <a:ln cap="flat">
            <a:noFill/>
          </a:ln>
          <a:effectLst>
            <a:outerShdw dist="22997" dir="5400000" algn="tl">
              <a:srgbClr val="000000">
                <a:alpha val="35000"/>
              </a:srgbClr>
            </a:outerShdw>
          </a:effectLst>
        </p:spPr>
        <p:txBody>
          <a:bodyPr vert="horz" wrap="square" lIns="91421" tIns="45701" rIns="91421" bIns="4570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7F7F7F"/>
                </a:solidFill>
                <a:uFillTx/>
                <a:latin typeface="Tahoma"/>
              </a:rPr>
              <a:t>Gestão Financeira - Orientações</a:t>
            </a:r>
          </a:p>
        </p:txBody>
      </p:sp>
      <p:sp>
        <p:nvSpPr>
          <p:cNvPr id="7" name="Google Shape;127;p2">
            <a:extLst>
              <a:ext uri="{FF2B5EF4-FFF2-40B4-BE49-F238E27FC236}">
                <a16:creationId xmlns:a16="http://schemas.microsoft.com/office/drawing/2014/main" id="{A282F812-1F70-EA43-A851-9540005E489C}"/>
              </a:ext>
            </a:extLst>
          </p:cNvPr>
          <p:cNvSpPr/>
          <p:nvPr/>
        </p:nvSpPr>
        <p:spPr>
          <a:xfrm>
            <a:off x="943971" y="3770464"/>
            <a:ext cx="720739" cy="716194"/>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FFFFFF"/>
                </a:solidFill>
                <a:uFillTx/>
                <a:latin typeface="Tahoma"/>
                <a:ea typeface="Tahoma"/>
                <a:cs typeface="Tahoma"/>
              </a:rPr>
              <a:t>2.1</a:t>
            </a:r>
          </a:p>
        </p:txBody>
      </p:sp>
      <p:sp>
        <p:nvSpPr>
          <p:cNvPr id="8" name="Google Shape;122;p2">
            <a:extLst>
              <a:ext uri="{FF2B5EF4-FFF2-40B4-BE49-F238E27FC236}">
                <a16:creationId xmlns:a16="http://schemas.microsoft.com/office/drawing/2014/main" id="{7596F4F8-D0AB-E142-BBFA-C54E4969EF2D}"/>
              </a:ext>
            </a:extLst>
          </p:cNvPr>
          <p:cNvSpPr txBox="1"/>
          <p:nvPr/>
        </p:nvSpPr>
        <p:spPr>
          <a:xfrm>
            <a:off x="1691164" y="3721608"/>
            <a:ext cx="9276048" cy="830951"/>
          </a:xfrm>
          <a:prstGeom prst="rect">
            <a:avLst/>
          </a:prstGeom>
          <a:noFill/>
          <a:ln cap="flat">
            <a:noFill/>
          </a:ln>
          <a:effectLst>
            <a:outerShdw dist="22997" dir="5400000" algn="tl">
              <a:srgbClr val="000000">
                <a:alpha val="35000"/>
              </a:srgbClr>
            </a:outerShdw>
          </a:effectLst>
        </p:spPr>
        <p:txBody>
          <a:bodyPr vert="horz" wrap="square" lIns="91421" tIns="45701" rIns="91421" bIns="4570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Acompanhamento financeiro das empresas beneficiárias pela Parceira Estadual</a:t>
            </a:r>
          </a:p>
        </p:txBody>
      </p:sp>
      <p:sp>
        <p:nvSpPr>
          <p:cNvPr id="9" name="Google Shape;127;p2">
            <a:extLst>
              <a:ext uri="{FF2B5EF4-FFF2-40B4-BE49-F238E27FC236}">
                <a16:creationId xmlns:a16="http://schemas.microsoft.com/office/drawing/2014/main" id="{505F22E2-C2B1-4C42-B73D-98BCADB27B53}"/>
              </a:ext>
            </a:extLst>
          </p:cNvPr>
          <p:cNvSpPr/>
          <p:nvPr/>
        </p:nvSpPr>
        <p:spPr>
          <a:xfrm>
            <a:off x="937881" y="4687406"/>
            <a:ext cx="714649" cy="725841"/>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a:solidFill>
                  <a:srgbClr val="FFFFFF"/>
                </a:solidFill>
                <a:uFillTx/>
                <a:latin typeface="Tahoma"/>
                <a:ea typeface="Tahoma"/>
                <a:cs typeface="Tahoma"/>
              </a:rPr>
              <a:t>2.2</a:t>
            </a:r>
          </a:p>
        </p:txBody>
      </p:sp>
      <p:sp>
        <p:nvSpPr>
          <p:cNvPr id="10" name="Google Shape;122;p2">
            <a:extLst>
              <a:ext uri="{FF2B5EF4-FFF2-40B4-BE49-F238E27FC236}">
                <a16:creationId xmlns:a16="http://schemas.microsoft.com/office/drawing/2014/main" id="{9308401F-DFD5-C14E-92D5-C087247E0411}"/>
              </a:ext>
            </a:extLst>
          </p:cNvPr>
          <p:cNvSpPr txBox="1"/>
          <p:nvPr/>
        </p:nvSpPr>
        <p:spPr>
          <a:xfrm>
            <a:off x="1660687" y="4839580"/>
            <a:ext cx="8745696" cy="461625"/>
          </a:xfrm>
          <a:prstGeom prst="rect">
            <a:avLst/>
          </a:prstGeom>
          <a:noFill/>
          <a:ln cap="flat">
            <a:noFill/>
          </a:ln>
          <a:effectLst>
            <a:outerShdw dist="22997" dir="5400000" algn="tl">
              <a:srgbClr val="000000">
                <a:alpha val="35000"/>
              </a:srgbClr>
            </a:outerShdw>
          </a:effectLst>
        </p:spPr>
        <p:txBody>
          <a:bodyPr vert="horz" wrap="square" lIns="91421" tIns="45701" rIns="91421" bIns="45701"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Execução e prestação de contas da Parceira Estadual à Finep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F12E577-981B-0944-A4B2-CFCFBF4E7D7A}"/>
              </a:ext>
            </a:extLst>
          </p:cNvPr>
          <p:cNvSpPr txBox="1"/>
          <p:nvPr/>
        </p:nvSpPr>
        <p:spPr>
          <a:xfrm>
            <a:off x="1378970" y="1052739"/>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Realizada pela empresa beneficiária, mediante o envio de formulários de prestação de contas (</a:t>
            </a:r>
            <a:r>
              <a:rPr lang="pt-BR" sz="2000" b="1" i="0" u="none" strike="noStrike" kern="1200" cap="none" spc="0" baseline="0" dirty="0">
                <a:solidFill>
                  <a:srgbClr val="7F7F7F"/>
                </a:solidFill>
                <a:uFillTx/>
                <a:latin typeface="Tahoma" pitchFamily="34"/>
                <a:ea typeface="Tahoma" pitchFamily="34"/>
                <a:cs typeface="Tahoma" pitchFamily="34"/>
              </a:rPr>
              <a:t>Recursos Finep/Parceira e contrapartida</a:t>
            </a:r>
            <a:r>
              <a:rPr lang="pt-BR" sz="2000" b="0" i="0" u="none" strike="noStrike" kern="1200" cap="none" spc="0" baseline="0" dirty="0">
                <a:solidFill>
                  <a:srgbClr val="7F7F7F"/>
                </a:solidFill>
                <a:uFillTx/>
                <a:latin typeface="Tahoma" pitchFamily="34"/>
                <a:ea typeface="Tahoma" pitchFamily="34"/>
                <a:cs typeface="Tahoma" pitchFamily="34"/>
              </a:rPr>
              <a:t>) e de documentação comprobatória, tais como extratos bancários, cotação de preços, documentos fiscais.</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Os formulários de prestação de contas devem ser disponibilizados no site da Parceira Estadual contendo, minimamente, as informações requisitadas no formulário Finep, tais como:</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Origem dos recursos: Finep/Parceira e </a:t>
            </a:r>
            <a:r>
              <a:rPr lang="pt-BR" sz="1800" b="0" i="0" u="none" strike="noStrike" kern="0" cap="none" spc="0" baseline="0" dirty="0">
                <a:solidFill>
                  <a:srgbClr val="7F7F7F"/>
                </a:solidFill>
                <a:uFillTx/>
                <a:latin typeface="Tahoma" pitchFamily="34"/>
                <a:ea typeface="Tahoma" pitchFamily="34"/>
                <a:cs typeface="Tahoma" pitchFamily="34"/>
              </a:rPr>
              <a:t>c</a:t>
            </a:r>
            <a:r>
              <a:rPr lang="pt-BR" sz="1800" b="0" i="0" u="none" strike="noStrike" kern="1200" cap="none" spc="0" baseline="0" dirty="0">
                <a:solidFill>
                  <a:srgbClr val="7F7F7F"/>
                </a:solidFill>
                <a:uFillTx/>
                <a:latin typeface="Tahoma" pitchFamily="34"/>
                <a:ea typeface="Tahoma" pitchFamily="34"/>
                <a:cs typeface="Tahoma" pitchFamily="34"/>
              </a:rPr>
              <a:t>ontrapartida;</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Receitas e saldos anteriores;</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Rubrica das despesas;</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Nome do beneficiário da despesa, CNPJ ou CPF, número e data do documento fiscal, data do pagamento e valor;</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Rendimento de aplicação financeira ;</a:t>
            </a:r>
          </a:p>
          <a:p>
            <a:pPr marL="742950" marR="0" lvl="1" indent="-28575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Assinatura do ordenador de despesas/dirigente da empresa.</a:t>
            </a:r>
          </a:p>
          <a:p>
            <a:pPr marL="742950" marR="0" lvl="1" indent="-28575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7AFEB95F-DB00-764C-8940-9033DF7B94CC}"/>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 </a:t>
            </a:r>
            <a:endParaRPr lang="en-US" sz="3600" b="0" i="0" u="none" strike="noStrike" kern="1200" cap="none" spc="0" baseline="0">
              <a:solidFill>
                <a:srgbClr val="DD4F05"/>
              </a:solidFill>
              <a:uFillTx/>
              <a:latin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084ED62-43CA-9B49-ADDB-AD2FDE6BBB80}"/>
              </a:ext>
            </a:extLst>
          </p:cNvPr>
          <p:cNvSpPr txBox="1"/>
          <p:nvPr/>
        </p:nvSpPr>
        <p:spPr>
          <a:xfrm>
            <a:off x="1487491" y="1268757"/>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sng" strike="noStrike" kern="1200" cap="none" spc="0" baseline="0" dirty="0">
                <a:solidFill>
                  <a:srgbClr val="7F7F7F"/>
                </a:solidFill>
                <a:uFillTx/>
                <a:latin typeface="Tahoma" pitchFamily="34"/>
                <a:ea typeface="Tahoma" pitchFamily="34"/>
                <a:cs typeface="Tahoma" pitchFamily="34"/>
              </a:rPr>
              <a:t>Parciais:</a:t>
            </a:r>
            <a:r>
              <a:rPr lang="pt-BR" sz="2000" b="0" i="0" u="none" strike="noStrike" kern="1200" cap="none" spc="0" baseline="0" dirty="0">
                <a:solidFill>
                  <a:srgbClr val="7F7F7F"/>
                </a:solidFill>
                <a:uFillTx/>
                <a:latin typeface="Tahoma" pitchFamily="34"/>
                <a:ea typeface="Tahoma" pitchFamily="34"/>
                <a:cs typeface="Tahoma" pitchFamily="34"/>
              </a:rPr>
              <a:t> Para </a:t>
            </a:r>
            <a:r>
              <a:rPr lang="pt-BR" sz="2000" b="0" i="0" u="none" strike="noStrike" kern="1200" cap="none" spc="0" baseline="0" dirty="0" err="1">
                <a:solidFill>
                  <a:srgbClr val="7F7F7F"/>
                </a:solidFill>
                <a:uFillTx/>
                <a:latin typeface="Tahoma" pitchFamily="34"/>
                <a:ea typeface="Tahoma" pitchFamily="34"/>
                <a:cs typeface="Tahoma" pitchFamily="34"/>
              </a:rPr>
              <a:t>liberação</a:t>
            </a:r>
            <a:r>
              <a:rPr lang="pt-BR" sz="2000" b="0" i="0" u="none" strike="noStrike" kern="1200" cap="none" spc="0" baseline="0" dirty="0">
                <a:solidFill>
                  <a:srgbClr val="7F7F7F"/>
                </a:solidFill>
                <a:uFillTx/>
                <a:latin typeface="Tahoma" pitchFamily="34"/>
                <a:ea typeface="Tahoma" pitchFamily="34"/>
                <a:cs typeface="Tahoma" pitchFamily="34"/>
              </a:rPr>
              <a:t> da 2ª parcela de recursos de subvenção e subsequentes, é </a:t>
            </a:r>
            <a:r>
              <a:rPr lang="pt-BR" sz="2000" b="0" i="0" u="none" strike="noStrike" kern="1200" cap="none" spc="0" baseline="0" dirty="0" err="1">
                <a:solidFill>
                  <a:srgbClr val="7F7F7F"/>
                </a:solidFill>
                <a:uFillTx/>
                <a:latin typeface="Tahoma" pitchFamily="34"/>
                <a:ea typeface="Tahoma" pitchFamily="34"/>
                <a:cs typeface="Tahoma" pitchFamily="34"/>
              </a:rPr>
              <a:t>necessária</a:t>
            </a:r>
            <a:r>
              <a:rPr lang="pt-BR" sz="2000" b="0" i="0" u="none" strike="noStrike" kern="1200" cap="none" spc="0" baseline="0" dirty="0">
                <a:solidFill>
                  <a:srgbClr val="7F7F7F"/>
                </a:solidFill>
                <a:uFillTx/>
                <a:latin typeface="Tahoma" pitchFamily="34"/>
                <a:ea typeface="Tahoma" pitchFamily="34"/>
                <a:cs typeface="Tahoma" pitchFamily="34"/>
              </a:rPr>
              <a:t> a </a:t>
            </a:r>
            <a:r>
              <a:rPr lang="pt-BR" sz="2000" b="0" i="0" u="none" strike="noStrike" kern="1200" cap="none" spc="0" baseline="0" dirty="0" err="1">
                <a:solidFill>
                  <a:srgbClr val="7F7F7F"/>
                </a:solidFill>
                <a:uFillTx/>
                <a:latin typeface="Tahoma" pitchFamily="34"/>
                <a:ea typeface="Tahoma" pitchFamily="34"/>
                <a:cs typeface="Tahoma" pitchFamily="34"/>
              </a:rPr>
              <a:t>aprovação</a:t>
            </a:r>
            <a:r>
              <a:rPr lang="pt-BR" sz="2000" b="0" i="0" u="none" strike="noStrike" kern="1200" cap="none" spc="0" baseline="0" dirty="0">
                <a:solidFill>
                  <a:srgbClr val="7F7F7F"/>
                </a:solidFill>
                <a:uFillTx/>
                <a:latin typeface="Tahoma" pitchFamily="34"/>
                <a:ea typeface="Tahoma" pitchFamily="34"/>
                <a:cs typeface="Tahoma" pitchFamily="34"/>
              </a:rPr>
              <a:t> da </a:t>
            </a:r>
            <a:r>
              <a:rPr lang="pt-BR" sz="2000" b="0" i="0" u="none" strike="noStrike" kern="1200" cap="none" spc="0" baseline="0" dirty="0" err="1">
                <a:solidFill>
                  <a:srgbClr val="7F7F7F"/>
                </a:solidFill>
                <a:uFillTx/>
                <a:latin typeface="Tahoma" pitchFamily="34"/>
                <a:ea typeface="Tahoma" pitchFamily="34"/>
                <a:cs typeface="Tahoma" pitchFamily="34"/>
              </a:rPr>
              <a:t>prestação</a:t>
            </a:r>
            <a:r>
              <a:rPr lang="pt-BR" sz="2000" b="0" i="0" u="none" strike="noStrike" kern="1200" cap="none" spc="0" baseline="0" dirty="0">
                <a:solidFill>
                  <a:srgbClr val="7F7F7F"/>
                </a:solidFill>
                <a:uFillTx/>
                <a:latin typeface="Tahoma" pitchFamily="34"/>
                <a:ea typeface="Tahoma" pitchFamily="34"/>
                <a:cs typeface="Tahoma" pitchFamily="34"/>
              </a:rPr>
              <a:t> de contas parcial referente à parcela anterior de recursos liberada (FINEP e contrapartida/outros aportes), e assim sucessivamente; </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sng" strike="noStrike" kern="1200" cap="none" spc="0" baseline="0" dirty="0">
                <a:solidFill>
                  <a:srgbClr val="7F7F7F"/>
                </a:solidFill>
                <a:uFillTx/>
                <a:latin typeface="Tahoma" pitchFamily="34"/>
                <a:ea typeface="Tahoma" pitchFamily="34"/>
                <a:cs typeface="Tahoma" pitchFamily="34"/>
              </a:rPr>
              <a:t>Final:</a:t>
            </a:r>
            <a:r>
              <a:rPr lang="pt-BR" sz="2000" b="0" i="0" u="none" strike="noStrike" kern="1200" cap="none" spc="0" baseline="0" dirty="0">
                <a:solidFill>
                  <a:srgbClr val="7F7F7F"/>
                </a:solidFill>
                <a:uFillTx/>
                <a:latin typeface="Tahoma" pitchFamily="34"/>
                <a:ea typeface="Tahoma" pitchFamily="34"/>
                <a:cs typeface="Tahoma" pitchFamily="34"/>
              </a:rPr>
              <a:t> A empresa que receber recursos prestará contas de sua boa e regular </a:t>
            </a:r>
            <a:r>
              <a:rPr lang="pt-BR" sz="2000" b="0" i="0" u="none" strike="noStrike" kern="1200" cap="none" spc="0" baseline="0" dirty="0" err="1">
                <a:solidFill>
                  <a:srgbClr val="7F7F7F"/>
                </a:solidFill>
                <a:uFillTx/>
                <a:latin typeface="Tahoma" pitchFamily="34"/>
                <a:ea typeface="Tahoma" pitchFamily="34"/>
                <a:cs typeface="Tahoma" pitchFamily="34"/>
              </a:rPr>
              <a:t>aplicação</a:t>
            </a:r>
            <a:r>
              <a:rPr lang="pt-BR" sz="2000" b="0" i="0" u="none" strike="noStrike" kern="1200" cap="none" spc="0" baseline="0" dirty="0">
                <a:solidFill>
                  <a:srgbClr val="7F7F7F"/>
                </a:solidFill>
                <a:uFillTx/>
                <a:latin typeface="Tahoma" pitchFamily="34"/>
                <a:ea typeface="Tahoma" pitchFamily="34"/>
                <a:cs typeface="Tahoma" pitchFamily="34"/>
              </a:rPr>
              <a:t> no prazo </a:t>
            </a:r>
            <a:r>
              <a:rPr lang="pt-BR" sz="2000" b="0" i="0" u="none" strike="noStrike" kern="1200" cap="none" spc="0" baseline="0" dirty="0" err="1">
                <a:solidFill>
                  <a:srgbClr val="7F7F7F"/>
                </a:solidFill>
                <a:uFillTx/>
                <a:latin typeface="Tahoma" pitchFamily="34"/>
                <a:ea typeface="Tahoma" pitchFamily="34"/>
                <a:cs typeface="Tahoma" pitchFamily="34"/>
              </a:rPr>
              <a:t>máximo</a:t>
            </a:r>
            <a:r>
              <a:rPr lang="pt-BR" sz="2000" b="0" i="0" u="none" strike="noStrike" kern="1200" cap="none" spc="0" baseline="0" dirty="0">
                <a:solidFill>
                  <a:srgbClr val="7F7F7F"/>
                </a:solidFill>
                <a:uFillTx/>
                <a:latin typeface="Tahoma" pitchFamily="34"/>
                <a:ea typeface="Tahoma" pitchFamily="34"/>
                <a:cs typeface="Tahoma" pitchFamily="34"/>
              </a:rPr>
              <a:t> de 60 dias contados do </a:t>
            </a:r>
            <a:r>
              <a:rPr lang="pt-BR" sz="2000" b="0" i="0" u="none" strike="noStrike" kern="1200" cap="none" spc="0" baseline="0" dirty="0" err="1">
                <a:solidFill>
                  <a:srgbClr val="7F7F7F"/>
                </a:solidFill>
                <a:uFillTx/>
                <a:latin typeface="Tahoma" pitchFamily="34"/>
                <a:ea typeface="Tahoma" pitchFamily="34"/>
                <a:cs typeface="Tahoma" pitchFamily="34"/>
              </a:rPr>
              <a:t>término</a:t>
            </a:r>
            <a:r>
              <a:rPr lang="pt-BR" sz="2000" b="0" i="0" u="none" strike="noStrike" kern="1200" cap="none" spc="0" baseline="0" dirty="0">
                <a:solidFill>
                  <a:srgbClr val="7F7F7F"/>
                </a:solidFill>
                <a:uFillTx/>
                <a:latin typeface="Tahoma" pitchFamily="34"/>
                <a:ea typeface="Tahoma" pitchFamily="34"/>
                <a:cs typeface="Tahoma" pitchFamily="34"/>
              </a:rPr>
              <a:t> da </a:t>
            </a:r>
            <a:r>
              <a:rPr lang="pt-BR" sz="2000" b="0" i="0" u="none" strike="noStrike" kern="1200" cap="none" spc="0" baseline="0" dirty="0" err="1">
                <a:solidFill>
                  <a:srgbClr val="7F7F7F"/>
                </a:solidFill>
                <a:uFillTx/>
                <a:latin typeface="Tahoma" pitchFamily="34"/>
                <a:ea typeface="Tahoma" pitchFamily="34"/>
                <a:cs typeface="Tahoma" pitchFamily="34"/>
              </a:rPr>
              <a:t>vigência</a:t>
            </a:r>
            <a:r>
              <a:rPr lang="pt-BR" sz="2000" b="0" i="0" u="none" strike="noStrike" kern="1200" cap="none" spc="0" baseline="0" dirty="0">
                <a:solidFill>
                  <a:srgbClr val="7F7F7F"/>
                </a:solidFill>
                <a:uFillTx/>
                <a:latin typeface="Tahoma" pitchFamily="34"/>
                <a:ea typeface="Tahoma" pitchFamily="34"/>
                <a:cs typeface="Tahoma" pitchFamily="34"/>
              </a:rPr>
              <a:t> do Termo de Outorga</a:t>
            </a:r>
            <a:r>
              <a:rPr lang="pt-BR" sz="2000" b="0" i="0" u="none" strike="noStrike" kern="0" cap="none" spc="0" baseline="0" dirty="0">
                <a:solidFill>
                  <a:srgbClr val="7F7F7F"/>
                </a:solidFill>
                <a:uFillTx/>
                <a:latin typeface="Tahoma" pitchFamily="34"/>
                <a:ea typeface="Tahoma" pitchFamily="34"/>
                <a:cs typeface="Tahoma" pitchFamily="34"/>
              </a:rPr>
              <a:t>;</a:t>
            </a:r>
            <a:endParaRPr lang="pt-BR"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1193800" marR="0" lvl="0" indent="-342900" algn="just" defTabSz="457200" rtl="0" fontAlgn="auto" hangingPunct="1">
              <a:lnSpc>
                <a:spcPct val="100000"/>
              </a:lnSpc>
              <a:spcBef>
                <a:spcPts val="500"/>
              </a:spcBef>
              <a:spcAft>
                <a:spcPts val="0"/>
              </a:spcAft>
              <a:buFont typeface="Arial" panose="020B0604020202020204" pitchFamily="34" charset="0"/>
              <a:buChar char="•"/>
              <a:defRPr sz="1800" b="0" i="0" u="none" strike="noStrike" kern="0" cap="none" spc="0" baseline="0">
                <a:solidFill>
                  <a:srgbClr val="000000"/>
                </a:solidFill>
                <a:uFillTx/>
              </a:defRPr>
            </a:pPr>
            <a:r>
              <a:rPr lang="pt-BR" sz="2000" b="0" i="0" u="none" strike="noStrike" kern="1200" cap="none" spc="0" baseline="0" dirty="0" err="1">
                <a:solidFill>
                  <a:srgbClr val="7F7F7F"/>
                </a:solidFill>
                <a:uFillTx/>
                <a:latin typeface="Tahoma" pitchFamily="34"/>
                <a:ea typeface="Tahoma" pitchFamily="34"/>
                <a:cs typeface="Tahoma" pitchFamily="34"/>
              </a:rPr>
              <a:t>Início</a:t>
            </a:r>
            <a:r>
              <a:rPr lang="pt-BR" sz="2000" b="0" i="0" u="none" strike="noStrike" kern="1200" cap="none" spc="0" baseline="0" dirty="0">
                <a:solidFill>
                  <a:srgbClr val="7F7F7F"/>
                </a:solidFill>
                <a:uFillTx/>
                <a:latin typeface="Tahoma" pitchFamily="34"/>
                <a:ea typeface="Tahoma" pitchFamily="34"/>
                <a:cs typeface="Tahoma" pitchFamily="34"/>
              </a:rPr>
              <a:t> da </a:t>
            </a:r>
            <a:r>
              <a:rPr lang="pt-BR" sz="2000" b="0" i="0" u="none" strike="noStrike" kern="1200" cap="none" spc="0" baseline="0" dirty="0" err="1">
                <a:solidFill>
                  <a:srgbClr val="7F7F7F"/>
                </a:solidFill>
                <a:uFillTx/>
                <a:latin typeface="Tahoma" pitchFamily="34"/>
                <a:ea typeface="Tahoma" pitchFamily="34"/>
                <a:cs typeface="Tahoma" pitchFamily="34"/>
              </a:rPr>
              <a:t>análise</a:t>
            </a:r>
            <a:r>
              <a:rPr lang="pt-BR" sz="2000" b="0" i="0" u="none" strike="noStrike" kern="1200" cap="none" spc="0" baseline="0" dirty="0">
                <a:solidFill>
                  <a:srgbClr val="7F7F7F"/>
                </a:solidFill>
                <a:uFillTx/>
                <a:latin typeface="Tahoma" pitchFamily="34"/>
                <a:ea typeface="Tahoma" pitchFamily="34"/>
                <a:cs typeface="Tahoma" pitchFamily="34"/>
              </a:rPr>
              <a:t> da p</a:t>
            </a:r>
            <a:r>
              <a:rPr lang="pt-BR" sz="2000" b="0" i="0" u="none" strike="noStrike" kern="0" cap="none" spc="0" baseline="0" dirty="0">
                <a:solidFill>
                  <a:srgbClr val="7F7F7F"/>
                </a:solidFill>
                <a:uFillTx/>
                <a:latin typeface="Tahoma" pitchFamily="34"/>
                <a:ea typeface="Tahoma" pitchFamily="34"/>
                <a:cs typeface="Tahoma" pitchFamily="34"/>
              </a:rPr>
              <a:t>restação de contas final</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Após</a:t>
            </a:r>
            <a:r>
              <a:rPr lang="pt-BR" sz="2000" b="0" i="0" u="none" strike="noStrike" kern="1200" cap="none" spc="0" baseline="0" dirty="0">
                <a:solidFill>
                  <a:srgbClr val="7F7F7F"/>
                </a:solidFill>
                <a:uFillTx/>
                <a:latin typeface="Tahoma" pitchFamily="34"/>
                <a:ea typeface="Tahoma" pitchFamily="34"/>
                <a:cs typeface="Tahoma" pitchFamily="34"/>
              </a:rPr>
              <a:t> a </a:t>
            </a:r>
            <a:r>
              <a:rPr lang="pt-BR" sz="2000" b="0" i="0" u="none" strike="noStrike" kern="1200" cap="none" spc="0" baseline="0" dirty="0" err="1">
                <a:solidFill>
                  <a:srgbClr val="7F7F7F"/>
                </a:solidFill>
                <a:uFillTx/>
                <a:latin typeface="Tahoma" pitchFamily="34"/>
                <a:ea typeface="Tahoma" pitchFamily="34"/>
                <a:cs typeface="Tahoma" pitchFamily="34"/>
              </a:rPr>
              <a:t>conclusão</a:t>
            </a:r>
            <a:r>
              <a:rPr lang="pt-BR" sz="2000" b="0" i="0" u="none" strike="noStrike" kern="1200" cap="none" spc="0" baseline="0" dirty="0">
                <a:solidFill>
                  <a:srgbClr val="7F7F7F"/>
                </a:solidFill>
                <a:uFillTx/>
                <a:latin typeface="Tahoma" pitchFamily="34"/>
                <a:ea typeface="Tahoma" pitchFamily="34"/>
                <a:cs typeface="Tahoma" pitchFamily="34"/>
              </a:rPr>
              <a:t> do Relatório Técnico Final (recomendado);</a:t>
            </a:r>
          </a:p>
          <a:p>
            <a:pPr marL="1022350" marR="0" lvl="0" indent="-171450" algn="just" defTabSz="457200" rtl="0" fontAlgn="auto" hangingPunct="1">
              <a:lnSpc>
                <a:spcPct val="100000"/>
              </a:lnSpc>
              <a:spcBef>
                <a:spcPts val="200"/>
              </a:spcBef>
              <a:spcAft>
                <a:spcPts val="0"/>
              </a:spcAft>
              <a:buFont typeface="Arial" panose="020B0604020202020204" pitchFamily="34" charset="0"/>
              <a:buChar char="•"/>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1193800" marR="0" lvl="0" indent="-342900" algn="just" defTabSz="457200" rtl="0" fontAlgn="auto" hangingPunct="1">
              <a:lnSpc>
                <a:spcPct val="100000"/>
              </a:lnSpc>
              <a:spcBef>
                <a:spcPts val="500"/>
              </a:spcBef>
              <a:spcAft>
                <a:spcPts val="0"/>
              </a:spcAft>
              <a:buFont typeface="Arial" panose="020B0604020202020204" pitchFamily="34" charset="0"/>
              <a:buChar char="•"/>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Prazo para a análise pela Parceira: 1 ano, </a:t>
            </a:r>
            <a:r>
              <a:rPr lang="pt-BR" sz="2000" b="0" i="0" u="none" strike="noStrike" kern="1200" cap="none" spc="0" baseline="0" dirty="0" err="1">
                <a:solidFill>
                  <a:srgbClr val="7F7F7F"/>
                </a:solidFill>
                <a:uFillTx/>
                <a:latin typeface="Tahoma" pitchFamily="34"/>
                <a:ea typeface="Tahoma" pitchFamily="34"/>
                <a:cs typeface="Tahoma" pitchFamily="34"/>
              </a:rPr>
              <a:t>prorrogável</a:t>
            </a:r>
            <a:r>
              <a:rPr lang="pt-BR" sz="2000" b="0" i="0" u="none" strike="noStrike" kern="1200" cap="none" spc="0" baseline="0" dirty="0">
                <a:solidFill>
                  <a:srgbClr val="7F7F7F"/>
                </a:solidFill>
                <a:uFillTx/>
                <a:latin typeface="Tahoma" pitchFamily="34"/>
                <a:ea typeface="Tahoma" pitchFamily="34"/>
                <a:cs typeface="Tahoma" pitchFamily="34"/>
              </a:rPr>
              <a:t> por mais 1 ano. (Art. 57, § 5º do Marco Legal). </a:t>
            </a: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F83830B9-034D-8748-9CEB-6F696C1E8951}"/>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a:t>
            </a:r>
            <a:endParaRPr lang="en-US" sz="3600" b="0" i="0" u="none" strike="noStrike" kern="1200" cap="none" spc="0" baseline="0">
              <a:solidFill>
                <a:srgbClr val="DD4F05"/>
              </a:solidFill>
              <a:uFillTx/>
              <a:latin typeface="Tahoma"/>
            </a:endParaRPr>
          </a:p>
        </p:txBody>
      </p:sp>
      <p:sp>
        <p:nvSpPr>
          <p:cNvPr id="4" name="CaixaDeTexto 3">
            <a:extLst>
              <a:ext uri="{FF2B5EF4-FFF2-40B4-BE49-F238E27FC236}">
                <a16:creationId xmlns:a16="http://schemas.microsoft.com/office/drawing/2014/main" id="{BAD806B5-4132-8646-AA7D-5E89CCA2969A}"/>
              </a:ext>
            </a:extLst>
          </p:cNvPr>
          <p:cNvSpPr txBox="1"/>
          <p:nvPr/>
        </p:nvSpPr>
        <p:spPr>
          <a:xfrm>
            <a:off x="1446608" y="764703"/>
            <a:ext cx="9401915"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Quando a empresa beneficiária deve enviar a prestação de contas?</a:t>
            </a:r>
            <a:endParaRPr lang="en-US" sz="2400" b="0" i="0" u="sng" strike="noStrike" kern="1200" cap="none" spc="0" baseline="0">
              <a:solidFill>
                <a:srgbClr val="7F7F7F"/>
              </a:solidFill>
              <a:uFillTx/>
              <a:latin typeface="Tahoma" pitchFamily="34"/>
              <a:ea typeface="Tahoma" pitchFamily="34"/>
              <a:cs typeface="Tahoma" pitchFamily="3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3C65-FF19-074F-91E2-26D597810B40}"/>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a:t>
            </a:r>
            <a:endParaRPr lang="en-US" sz="3600" b="0" i="0" u="none" strike="noStrike" kern="1200" cap="none" spc="0" baseline="0">
              <a:solidFill>
                <a:srgbClr val="DD4F05"/>
              </a:solidFill>
              <a:uFillTx/>
              <a:latin typeface="Tahoma"/>
            </a:endParaRPr>
          </a:p>
        </p:txBody>
      </p:sp>
      <p:sp>
        <p:nvSpPr>
          <p:cNvPr id="3" name="Text Placeholder 2">
            <a:extLst>
              <a:ext uri="{FF2B5EF4-FFF2-40B4-BE49-F238E27FC236}">
                <a16:creationId xmlns:a16="http://schemas.microsoft.com/office/drawing/2014/main" id="{F1B890BE-E32C-5C4D-A450-BED2985FD25E}"/>
              </a:ext>
            </a:extLst>
          </p:cNvPr>
          <p:cNvSpPr txBox="1"/>
          <p:nvPr/>
        </p:nvSpPr>
        <p:spPr>
          <a:xfrm>
            <a:off x="1487491" y="1196748"/>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dirty="0">
              <a:solidFill>
                <a:srgbClr val="000000"/>
              </a:solidFill>
              <a:highlight>
                <a:srgbClr val="FFFF00"/>
              </a:highlight>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dirty="0">
              <a:solidFill>
                <a:srgbClr val="000000"/>
              </a:solidFill>
              <a:highlight>
                <a:srgbClr val="FFFF00"/>
              </a:highlight>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R="0" lvl="0" indent="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R="0" lvl="0" indent="-342900" algn="just" defTabSz="457200" rtl="0" fontAlgn="auto" hangingPunct="1">
              <a:lnSpc>
                <a:spcPct val="110000"/>
              </a:lnSpc>
              <a:spcBef>
                <a:spcPts val="6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 saldo remanescente, juntamente com o rendimento de aplicação não utilizado, deverá ser devolvido em até 30 dias após o encerramento/rescisão do instrumento à Parceira Estadual.</a:t>
            </a: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4" name="CaixaDeTexto 4">
            <a:extLst>
              <a:ext uri="{FF2B5EF4-FFF2-40B4-BE49-F238E27FC236}">
                <a16:creationId xmlns:a16="http://schemas.microsoft.com/office/drawing/2014/main" id="{7A90F72A-BE3E-C845-AF51-8E02FD2EC4B6}"/>
              </a:ext>
            </a:extLst>
          </p:cNvPr>
          <p:cNvSpPr txBox="1"/>
          <p:nvPr/>
        </p:nvSpPr>
        <p:spPr>
          <a:xfrm>
            <a:off x="1446608" y="764703"/>
            <a:ext cx="9401915"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Análise da prestação de contas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5" name="CaixaDeTexto 5">
            <a:extLst>
              <a:ext uri="{FF2B5EF4-FFF2-40B4-BE49-F238E27FC236}">
                <a16:creationId xmlns:a16="http://schemas.microsoft.com/office/drawing/2014/main" id="{D83813B7-DC95-084C-A1BB-6ED729AE0641}"/>
              </a:ext>
            </a:extLst>
          </p:cNvPr>
          <p:cNvSpPr txBox="1"/>
          <p:nvPr/>
        </p:nvSpPr>
        <p:spPr>
          <a:xfrm>
            <a:off x="1553792" y="3933056"/>
            <a:ext cx="9401915"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dirty="0">
                <a:solidFill>
                  <a:srgbClr val="7F7F7F"/>
                </a:solidFill>
                <a:effectLst>
                  <a:outerShdw dist="38096" dir="2700000">
                    <a:srgbClr val="C0C0C0"/>
                  </a:outerShdw>
                </a:effectLst>
                <a:uFillTx/>
                <a:latin typeface="Tahoma" pitchFamily="34"/>
                <a:ea typeface="Tahoma" pitchFamily="34"/>
                <a:cs typeface="Tahoma" pitchFamily="34"/>
              </a:rPr>
              <a:t>Devolução de saldo</a:t>
            </a:r>
            <a:endParaRPr lang="en-US" sz="2400" b="0" i="0" u="sng" strike="noStrike" kern="1200" cap="none" spc="0" baseline="0" dirty="0">
              <a:solidFill>
                <a:srgbClr val="7F7F7F"/>
              </a:solidFill>
              <a:uFillTx/>
              <a:latin typeface="Tahoma" pitchFamily="34"/>
              <a:ea typeface="Tahoma" pitchFamily="34"/>
              <a:cs typeface="Tahoma" pitchFamily="34"/>
            </a:endParaRPr>
          </a:p>
        </p:txBody>
      </p:sp>
      <p:sp>
        <p:nvSpPr>
          <p:cNvPr id="8" name="Retângulo Arredondado 16">
            <a:extLst>
              <a:ext uri="{FF2B5EF4-FFF2-40B4-BE49-F238E27FC236}">
                <a16:creationId xmlns:a16="http://schemas.microsoft.com/office/drawing/2014/main" id="{8A685EAB-CBA2-384D-AEA7-C3D63D07A751}"/>
              </a:ext>
            </a:extLst>
          </p:cNvPr>
          <p:cNvSpPr/>
          <p:nvPr/>
        </p:nvSpPr>
        <p:spPr>
          <a:xfrm>
            <a:off x="4367808" y="1414026"/>
            <a:ext cx="6263999" cy="97596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alpha val="48000"/>
            </a:srgbClr>
          </a:solidFill>
          <a:ln w="9528" cap="flat">
            <a:solidFill>
              <a:srgbClr val="DD4B00"/>
            </a:solidFill>
            <a:prstDash val="solid"/>
            <a:miter/>
          </a:ln>
          <a:effectLst>
            <a:outerShdw blurRad="50800" dist="38100" dir="5400000" algn="t" rotWithShape="0">
              <a:prstClr val="black">
                <a:alpha val="40000"/>
              </a:prstClr>
            </a:outerShdw>
          </a:effectLst>
        </p:spPr>
        <p:txBody>
          <a:bodyPr vert="horz" wrap="square" lIns="91440" tIns="45720" rIns="91440" bIns="45720" anchor="ctr" anchorCtr="0" compatLnSpc="1">
            <a:normAutofit fontScale="85000" lnSpcReduction="10000"/>
          </a:bodyPr>
          <a:lstStyle/>
          <a:p>
            <a:pPr lvl="0" algn="just" defTabSz="457200">
              <a:defRPr sz="1800" b="0" i="0" u="none" strike="noStrike" kern="0" cap="none" spc="0" baseline="0">
                <a:solidFill>
                  <a:srgbClr val="000000"/>
                </a:solidFill>
                <a:uFillTx/>
              </a:defRPr>
            </a:pPr>
            <a:r>
              <a:rPr lang="pt-BR" dirty="0">
                <a:solidFill>
                  <a:schemeClr val="bg1"/>
                </a:solidFill>
                <a:latin typeface="Tahoma" pitchFamily="34"/>
                <a:ea typeface="Tahoma" pitchFamily="34"/>
                <a:cs typeface="Tahoma" pitchFamily="34"/>
              </a:rPr>
              <a:t>É expedida carta à empresa comunicando a aprovação da prestação de contas e, no caso de prestação de contas final, se o Relatório Técnico Final estiver aprovado, o encerramento do projeto.</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6" name="Retângulo Arredondado 16">
            <a:extLst>
              <a:ext uri="{FF2B5EF4-FFF2-40B4-BE49-F238E27FC236}">
                <a16:creationId xmlns:a16="http://schemas.microsoft.com/office/drawing/2014/main" id="{3E2AC1CD-091E-074A-96D6-23218D0B39FB}"/>
              </a:ext>
            </a:extLst>
          </p:cNvPr>
          <p:cNvSpPr/>
          <p:nvPr/>
        </p:nvSpPr>
        <p:spPr>
          <a:xfrm>
            <a:off x="1559496" y="1340768"/>
            <a:ext cx="2869317" cy="112122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Prestação de contas apta a aprovação</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11" name="Retângulo Arredondado 16">
            <a:extLst>
              <a:ext uri="{FF2B5EF4-FFF2-40B4-BE49-F238E27FC236}">
                <a16:creationId xmlns:a16="http://schemas.microsoft.com/office/drawing/2014/main" id="{B7A291CA-784E-7A4E-BF2E-DA7092C0454C}"/>
              </a:ext>
            </a:extLst>
          </p:cNvPr>
          <p:cNvSpPr/>
          <p:nvPr/>
        </p:nvSpPr>
        <p:spPr>
          <a:xfrm>
            <a:off x="1559496" y="2636912"/>
            <a:ext cx="2869317" cy="112122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Prestação de contas com impropriedades</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12" name="Retângulo Arredondado 16">
            <a:extLst>
              <a:ext uri="{FF2B5EF4-FFF2-40B4-BE49-F238E27FC236}">
                <a16:creationId xmlns:a16="http://schemas.microsoft.com/office/drawing/2014/main" id="{A56D3DE2-9AA5-CF4A-BE42-24FED7F18135}"/>
              </a:ext>
            </a:extLst>
          </p:cNvPr>
          <p:cNvSpPr/>
          <p:nvPr/>
        </p:nvSpPr>
        <p:spPr>
          <a:xfrm>
            <a:off x="4367809" y="2741072"/>
            <a:ext cx="6263999" cy="97596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alpha val="48000"/>
            </a:srgbClr>
          </a:solidFill>
          <a:ln w="9528" cap="flat">
            <a:solidFill>
              <a:srgbClr val="DD4B00"/>
            </a:solidFill>
            <a:prstDash val="solid"/>
            <a:miter/>
          </a:ln>
          <a:effectLst>
            <a:outerShdw blurRad="50800" dist="38100" dir="5400000" algn="t" rotWithShape="0">
              <a:prstClr val="black">
                <a:alpha val="40000"/>
              </a:prstClr>
            </a:outerShdw>
          </a:effectLst>
        </p:spPr>
        <p:txBody>
          <a:bodyPr vert="horz" wrap="square" lIns="91440" tIns="45720" rIns="91440" bIns="45720" anchor="ctr" anchorCtr="0" compatLnSpc="1">
            <a:normAutofit fontScale="70000" lnSpcReduction="20000"/>
          </a:bodyPr>
          <a:lstStyle/>
          <a:p>
            <a:pPr lvl="0" indent="-342900" algn="just" defTabSz="457200">
              <a:lnSpc>
                <a:spcPct val="110000"/>
              </a:lnSpc>
              <a:spcBef>
                <a:spcPts val="500"/>
              </a:spcBef>
              <a:defRPr sz="1800" b="0" i="0" u="none" strike="noStrike" kern="0" cap="none" spc="0" baseline="0">
                <a:solidFill>
                  <a:srgbClr val="000000"/>
                </a:solidFill>
                <a:uFillTx/>
              </a:defRPr>
            </a:pPr>
            <a:r>
              <a:rPr lang="pt-BR" dirty="0">
                <a:solidFill>
                  <a:schemeClr val="bg1"/>
                </a:solidFill>
                <a:latin typeface="Tahoma" pitchFamily="34"/>
                <a:ea typeface="Tahoma" pitchFamily="34"/>
                <a:cs typeface="Tahoma" pitchFamily="34"/>
              </a:rPr>
              <a:t>A empresa é comunicada por ofício e dispõe do prazo estabelecido, contados a partir da data do recebimento, para apresentação de resposta a todos os questionamentos efetuados, sob pena de inclusão do projeto no cadastro de inadimplência do SIAFI e posterior abertura de Tomada de Contas Especial.</a:t>
            </a:r>
          </a:p>
          <a:p>
            <a:pPr lvl="0" algn="just" defTabSz="457200">
              <a:defRPr sz="1800" b="0" i="0" u="none" strike="noStrike" kern="0" cap="none" spc="0" baseline="0">
                <a:solidFill>
                  <a:srgbClr val="000000"/>
                </a:solidFill>
                <a:uFillTx/>
              </a:defRPr>
            </a:pPr>
            <a:endParaRPr lang="pt-BR" b="0" i="0" strike="noStrike" kern="1200" cap="none" spc="0" baseline="0" dirty="0">
              <a:solidFill>
                <a:schemeClr val="bg1"/>
              </a:solidFill>
              <a:uFillTx/>
              <a:latin typeface="Tahoma" pitchFamily="34"/>
              <a:ea typeface="Tahoma" pitchFamily="34"/>
              <a:cs typeface="Tahoma" pitchFamily="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1439A62-F4C3-7941-A761-E9FEAE7BD9D2}"/>
              </a:ext>
            </a:extLst>
          </p:cNvPr>
          <p:cNvSpPr txBox="1"/>
          <p:nvPr/>
        </p:nvSpPr>
        <p:spPr>
          <a:xfrm>
            <a:off x="1487491" y="908721"/>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Quando constatada aplicação irregular dos recursos do projeto </a:t>
            </a:r>
            <a:r>
              <a:rPr lang="pt-BR" sz="2400" b="0" i="0" u="sng" strike="noStrike" kern="1200" cap="none" spc="0" baseline="0" dirty="0">
                <a:solidFill>
                  <a:srgbClr val="7F7F7F"/>
                </a:solidFill>
                <a:uFillTx/>
                <a:latin typeface="Tahoma" pitchFamily="34"/>
                <a:ea typeface="Tahoma" pitchFamily="34"/>
                <a:cs typeface="Tahoma" pitchFamily="34"/>
              </a:rPr>
              <a:t>durante sua vigência</a:t>
            </a:r>
            <a:r>
              <a:rPr lang="pt-BR" sz="2400" b="0" i="0" u="none" strike="noStrike" kern="1200" cap="none" spc="0" baseline="0" dirty="0">
                <a:solidFill>
                  <a:srgbClr val="7F7F7F"/>
                </a:solidFill>
                <a:uFillTx/>
                <a:latin typeface="Tahoma" pitchFamily="34"/>
                <a:ea typeface="Tahoma" pitchFamily="34"/>
                <a:cs typeface="Tahoma" pitchFamily="34"/>
              </a:rPr>
              <a:t>, será solicitada a devolução dos mesmos corrigidos pelo índice da poupança, e o valor deve ser depositado na conta do projeto. O cálculo é realizado através da Calculadora do Cidadão, disponível em </a:t>
            </a:r>
            <a:r>
              <a:rPr lang="pt-BR" sz="2400" b="0" i="0" u="none" strike="noStrike" kern="1200" cap="none" spc="0" baseline="0" dirty="0">
                <a:solidFill>
                  <a:srgbClr val="7F7F7F"/>
                </a:solidFill>
                <a:uFillTx/>
                <a:latin typeface="Tahoma" pitchFamily="34"/>
                <a:ea typeface="Tahoma" pitchFamily="34"/>
                <a:cs typeface="Tahoma" pitchFamily="34"/>
                <a:hlinkClick r:id="rId2"/>
              </a:rPr>
              <a:t>https://www3.bcb.gov.br/CALCIDADAO/publico/exibirFormCorrecaoValores.do?method=exibirFormCorrecaoValores&amp;aba=3</a:t>
            </a:r>
            <a:r>
              <a:rPr lang="pt-BR" sz="2400" b="0" i="0" u="none" strike="noStrike" kern="1200" cap="none" spc="0" baseline="0" dirty="0">
                <a:solidFill>
                  <a:srgbClr val="7F7F7F"/>
                </a:solidFill>
                <a:uFillTx/>
                <a:latin typeface="Tahoma" pitchFamily="34"/>
                <a:ea typeface="Tahoma" pitchFamily="34"/>
                <a:cs typeface="Tahoma" pitchFamily="34"/>
              </a:rPr>
              <a:t>.</a:t>
            </a:r>
          </a:p>
          <a:p>
            <a:pPr marR="0" lvl="0" indent="-5715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Quando a constatação da irregularidade for </a:t>
            </a:r>
            <a:r>
              <a:rPr lang="pt-BR" sz="2400" b="0" i="0" u="sng" strike="noStrike" kern="1200" cap="none" spc="0" baseline="0" dirty="0">
                <a:solidFill>
                  <a:srgbClr val="7F7F7F"/>
                </a:solidFill>
                <a:uFillTx/>
                <a:latin typeface="Tahoma" pitchFamily="34"/>
                <a:ea typeface="Tahoma" pitchFamily="34"/>
                <a:cs typeface="Tahoma" pitchFamily="34"/>
              </a:rPr>
              <a:t>após a vigência da subvenção</a:t>
            </a:r>
            <a:r>
              <a:rPr lang="pt-BR" sz="2400" b="0" i="0" u="none" strike="noStrike" kern="1200" cap="none" spc="0" baseline="0" dirty="0">
                <a:solidFill>
                  <a:srgbClr val="7F7F7F"/>
                </a:solidFill>
                <a:uFillTx/>
                <a:latin typeface="Tahoma" pitchFamily="34"/>
                <a:ea typeface="Tahoma" pitchFamily="34"/>
                <a:cs typeface="Tahoma" pitchFamily="34"/>
              </a:rPr>
              <a:t>, a restituição deverá ocorrer com a devida atualização monetária, desde a data do débito, acrescida de juros legais, à </a:t>
            </a:r>
            <a:r>
              <a:rPr lang="pt-BR" sz="2400" b="0" i="0" u="none" strike="noStrike" kern="1200" cap="none" spc="0" baseline="0" dirty="0" err="1">
                <a:solidFill>
                  <a:srgbClr val="7F7F7F"/>
                </a:solidFill>
                <a:uFillTx/>
                <a:latin typeface="Tahoma" pitchFamily="34"/>
                <a:ea typeface="Tahoma" pitchFamily="34"/>
                <a:cs typeface="Tahoma" pitchFamily="34"/>
              </a:rPr>
              <a:t>Fap</a:t>
            </a:r>
            <a:r>
              <a:rPr lang="pt-BR" sz="2400" b="0" i="0" u="none" strike="noStrike" kern="1200" cap="none" spc="0" baseline="0" dirty="0">
                <a:solidFill>
                  <a:srgbClr val="7F7F7F"/>
                </a:solidFill>
                <a:uFillTx/>
                <a:latin typeface="Tahoma" pitchFamily="34"/>
                <a:ea typeface="Tahoma" pitchFamily="34"/>
                <a:cs typeface="Tahoma" pitchFamily="34"/>
              </a:rPr>
              <a:t>, com posterior envio à Finep, </a:t>
            </a:r>
            <a:r>
              <a:rPr lang="pt-BR" sz="2400" b="1" i="0" u="none" strike="noStrike" kern="1200" cap="none" spc="0" baseline="0" dirty="0">
                <a:solidFill>
                  <a:srgbClr val="7F7F7F"/>
                </a:solidFill>
                <a:uFillTx/>
                <a:latin typeface="Tahoma" pitchFamily="34"/>
                <a:ea typeface="Tahoma" pitchFamily="34"/>
                <a:cs typeface="Tahoma" pitchFamily="34"/>
              </a:rPr>
              <a:t>na parte que cabe a ela</a:t>
            </a:r>
            <a:r>
              <a:rPr lang="pt-BR" sz="2400" b="0" i="0" u="none" strike="noStrike" kern="1200" cap="none" spc="0" baseline="0" dirty="0">
                <a:solidFill>
                  <a:srgbClr val="7F7F7F"/>
                </a:solidFill>
                <a:uFillTx/>
                <a:latin typeface="Tahoma" pitchFamily="34"/>
                <a:ea typeface="Tahoma" pitchFamily="34"/>
                <a:cs typeface="Tahoma" pitchFamily="34"/>
              </a:rPr>
              <a:t>, através de GRU. O cálculo é  realizado por meio do Sistema de Débitos do TCU, disponível em  </a:t>
            </a:r>
            <a:r>
              <a:rPr lang="pt-BR" sz="2400" b="0" i="0" u="none" strike="noStrike" kern="1200" cap="none" spc="0" baseline="0" dirty="0">
                <a:solidFill>
                  <a:srgbClr val="7F7F7F"/>
                </a:solidFill>
                <a:uFillTx/>
                <a:latin typeface="Tahoma" pitchFamily="34"/>
                <a:ea typeface="Tahoma" pitchFamily="34"/>
                <a:cs typeface="Tahoma" pitchFamily="34"/>
                <a:hlinkClick r:id="rId3"/>
              </a:rPr>
              <a:t>http://contas.tcu.gov.br/debito/Web/Debito/CalculoDeDebito.faces</a:t>
            </a:r>
            <a:r>
              <a:rPr lang="pt-BR" sz="2400" b="0" i="0" u="none" strike="noStrike" kern="1200" cap="none" spc="0" baseline="0" dirty="0">
                <a:solidFill>
                  <a:srgbClr val="7F7F7F"/>
                </a:solidFill>
                <a:uFillTx/>
                <a:latin typeface="Tahoma" pitchFamily="34"/>
                <a:ea typeface="Tahoma" pitchFamily="34"/>
                <a:cs typeface="Tahoma" pitchFamily="34"/>
              </a:rPr>
              <a:t>.</a:t>
            </a: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C555C090-DFEB-5949-B100-9B68E21B6505}"/>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Glosas e forma de correção</a:t>
            </a:r>
            <a:endParaRPr lang="en-US" sz="3600" b="0" i="0" u="none" strike="noStrike" kern="1200" cap="none" spc="0" baseline="0">
              <a:solidFill>
                <a:srgbClr val="DD4F05"/>
              </a:solidFill>
              <a:uFillTx/>
              <a:latin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C5DB879-E0FA-1447-BF16-9F2FE2881F74}"/>
              </a:ext>
            </a:extLst>
          </p:cNvPr>
          <p:cNvSpPr txBox="1"/>
          <p:nvPr/>
        </p:nvSpPr>
        <p:spPr>
          <a:xfrm>
            <a:off x="1487491" y="836712"/>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Transcorrido os prazos sem </a:t>
            </a:r>
            <a:r>
              <a:rPr lang="pt-BR" sz="2000" b="0" i="0" u="none" strike="noStrike" kern="1200" cap="none" spc="0" baseline="0" dirty="0" err="1">
                <a:solidFill>
                  <a:srgbClr val="7F7F7F"/>
                </a:solidFill>
                <a:uFillTx/>
                <a:latin typeface="Tahoma" pitchFamily="34"/>
                <a:ea typeface="Tahoma" pitchFamily="34"/>
                <a:cs typeface="Tahoma" pitchFamily="34"/>
              </a:rPr>
              <a:t>regularização</a:t>
            </a:r>
            <a:r>
              <a:rPr lang="pt-BR" sz="2000" b="0" i="0" u="none" strike="noStrike" kern="1200" cap="none" spc="0" baseline="0" dirty="0">
                <a:solidFill>
                  <a:srgbClr val="7F7F7F"/>
                </a:solidFill>
                <a:uFillTx/>
                <a:latin typeface="Tahoma" pitchFamily="34"/>
                <a:ea typeface="Tahoma" pitchFamily="34"/>
                <a:cs typeface="Tahoma" pitchFamily="34"/>
              </a:rPr>
              <a:t> da </a:t>
            </a:r>
            <a:r>
              <a:rPr lang="pt-BR" sz="2000" b="0" i="0" u="none" strike="noStrike" kern="1200" cap="none" spc="0" baseline="0" dirty="0" err="1">
                <a:solidFill>
                  <a:srgbClr val="7F7F7F"/>
                </a:solidFill>
                <a:uFillTx/>
                <a:latin typeface="Tahoma" pitchFamily="34"/>
                <a:ea typeface="Tahoma" pitchFamily="34"/>
                <a:cs typeface="Tahoma" pitchFamily="34"/>
              </a:rPr>
              <a:t>prestação</a:t>
            </a:r>
            <a:r>
              <a:rPr lang="pt-BR" sz="2000" b="0" i="0" u="none" strike="noStrike" kern="1200" cap="none" spc="0" baseline="0" dirty="0">
                <a:solidFill>
                  <a:srgbClr val="7F7F7F"/>
                </a:solidFill>
                <a:uFillTx/>
                <a:latin typeface="Tahoma" pitchFamily="34"/>
                <a:ea typeface="Tahoma" pitchFamily="34"/>
                <a:cs typeface="Tahoma" pitchFamily="34"/>
              </a:rPr>
              <a:t> de contas ou sem acordo de parcelamento do </a:t>
            </a:r>
            <a:r>
              <a:rPr lang="pt-BR" sz="2000" b="0" i="0" u="none" strike="noStrike" kern="1200" cap="none" spc="0" baseline="0" dirty="0" err="1">
                <a:solidFill>
                  <a:srgbClr val="7F7F7F"/>
                </a:solidFill>
                <a:uFillTx/>
                <a:latin typeface="Tahoma" pitchFamily="34"/>
                <a:ea typeface="Tahoma" pitchFamily="34"/>
                <a:cs typeface="Tahoma" pitchFamily="34"/>
              </a:rPr>
              <a:t>débito</a:t>
            </a:r>
            <a:r>
              <a:rPr lang="pt-BR" sz="2000" b="0" i="0" u="none" strike="noStrike" kern="1200" cap="none" spc="0" baseline="0" dirty="0">
                <a:solidFill>
                  <a:srgbClr val="7F7F7F"/>
                </a:solidFill>
                <a:uFillTx/>
                <a:latin typeface="Tahoma" pitchFamily="34"/>
                <a:ea typeface="Tahoma" pitchFamily="34"/>
                <a:cs typeface="Tahoma" pitchFamily="34"/>
              </a:rPr>
              <a:t>, o PARCEIRO, </a:t>
            </a:r>
            <a:r>
              <a:rPr lang="pt-BR" sz="2000" b="0" i="0" u="sng" strike="noStrike" kern="1200" cap="none" spc="0" baseline="0" dirty="0">
                <a:solidFill>
                  <a:srgbClr val="7F7F7F"/>
                </a:solidFill>
                <a:uFillTx/>
                <a:latin typeface="Tahoma" pitchFamily="34"/>
                <a:ea typeface="Tahoma" pitchFamily="34"/>
                <a:cs typeface="Tahoma" pitchFamily="34"/>
              </a:rPr>
              <a:t>sob pena de responsabilidade </a:t>
            </a:r>
            <a:r>
              <a:rPr lang="pt-BR" sz="2000" b="0" i="0" u="sng" strike="noStrike" kern="1200" cap="none" spc="0" baseline="0" dirty="0" err="1">
                <a:solidFill>
                  <a:srgbClr val="7F7F7F"/>
                </a:solidFill>
                <a:uFillTx/>
                <a:latin typeface="Tahoma" pitchFamily="34"/>
                <a:ea typeface="Tahoma" pitchFamily="34"/>
                <a:cs typeface="Tahoma" pitchFamily="34"/>
              </a:rPr>
              <a:t>solidária</a:t>
            </a:r>
            <a:r>
              <a:rPr lang="pt-BR" sz="2000" b="0" i="0" u="none" strike="noStrike" kern="1200" cap="none" spc="0" baseline="0" dirty="0">
                <a:solidFill>
                  <a:srgbClr val="7F7F7F"/>
                </a:solidFill>
                <a:uFillTx/>
                <a:latin typeface="Tahoma" pitchFamily="34"/>
                <a:ea typeface="Tahoma" pitchFamily="34"/>
                <a:cs typeface="Tahoma" pitchFamily="34"/>
              </a:rPr>
              <a:t>, deverá imediatamente adotar </a:t>
            </a:r>
            <a:r>
              <a:rPr lang="pt-BR" sz="2000" b="0" i="0" u="none" strike="noStrike" kern="1200" cap="none" spc="0" baseline="0" dirty="0" err="1">
                <a:solidFill>
                  <a:srgbClr val="7F7F7F"/>
                </a:solidFill>
                <a:uFillTx/>
                <a:latin typeface="Tahoma" pitchFamily="34"/>
                <a:ea typeface="Tahoma" pitchFamily="34"/>
                <a:cs typeface="Tahoma" pitchFamily="34"/>
              </a:rPr>
              <a:t>providências</a:t>
            </a:r>
            <a:r>
              <a:rPr lang="pt-BR" sz="2000" b="0" i="0" u="none" strike="noStrike" kern="1200" cap="none" spc="0" baseline="0" dirty="0">
                <a:solidFill>
                  <a:srgbClr val="7F7F7F"/>
                </a:solidFill>
                <a:uFillTx/>
                <a:latin typeface="Tahoma" pitchFamily="34"/>
                <a:ea typeface="Tahoma" pitchFamily="34"/>
                <a:cs typeface="Tahoma" pitchFamily="34"/>
              </a:rPr>
              <a:t> com vistas à </a:t>
            </a:r>
            <a:r>
              <a:rPr lang="pt-BR" sz="2000" b="0" i="0" u="none" strike="noStrike" kern="1200" cap="none" spc="0" baseline="0" dirty="0" err="1">
                <a:solidFill>
                  <a:srgbClr val="7F7F7F"/>
                </a:solidFill>
                <a:uFillTx/>
                <a:latin typeface="Tahoma" pitchFamily="34"/>
                <a:ea typeface="Tahoma" pitchFamily="34"/>
                <a:cs typeface="Tahoma" pitchFamily="34"/>
              </a:rPr>
              <a:t>instauração</a:t>
            </a:r>
            <a:r>
              <a:rPr lang="pt-BR" sz="2000" b="0" i="0" u="none" strike="noStrike" kern="1200" cap="none" spc="0" baseline="0" dirty="0">
                <a:solidFill>
                  <a:srgbClr val="7F7F7F"/>
                </a:solidFill>
                <a:uFillTx/>
                <a:latin typeface="Tahoma" pitchFamily="34"/>
                <a:ea typeface="Tahoma" pitchFamily="34"/>
                <a:cs typeface="Tahoma" pitchFamily="34"/>
              </a:rPr>
              <a:t> da Tomada de Contas Especial para </a:t>
            </a:r>
            <a:r>
              <a:rPr lang="pt-BR" sz="2000" b="1" i="0" u="none" strike="noStrike" kern="1200" cap="none" spc="0" baseline="0" dirty="0" err="1">
                <a:solidFill>
                  <a:srgbClr val="7F7F7F"/>
                </a:solidFill>
                <a:uFillTx/>
                <a:latin typeface="Tahoma" pitchFamily="34"/>
                <a:ea typeface="Tahoma" pitchFamily="34"/>
                <a:cs typeface="Tahoma" pitchFamily="34"/>
              </a:rPr>
              <a:t>apuração</a:t>
            </a:r>
            <a:r>
              <a:rPr lang="pt-BR" sz="2000" b="1" i="0" u="none" strike="noStrike" kern="1200" cap="none" spc="0" baseline="0" dirty="0">
                <a:solidFill>
                  <a:srgbClr val="7F7F7F"/>
                </a:solidFill>
                <a:uFillTx/>
                <a:latin typeface="Tahoma" pitchFamily="34"/>
                <a:ea typeface="Tahoma" pitchFamily="34"/>
                <a:cs typeface="Tahoma" pitchFamily="34"/>
              </a:rPr>
              <a:t> dos fatos</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1" i="0" u="none" strike="noStrike" kern="1200" cap="none" spc="0" baseline="0" dirty="0" err="1">
                <a:solidFill>
                  <a:srgbClr val="7F7F7F"/>
                </a:solidFill>
                <a:uFillTx/>
                <a:latin typeface="Tahoma" pitchFamily="34"/>
                <a:ea typeface="Tahoma" pitchFamily="34"/>
                <a:cs typeface="Tahoma" pitchFamily="34"/>
              </a:rPr>
              <a:t>quantificação</a:t>
            </a:r>
            <a:r>
              <a:rPr lang="pt-BR" sz="2000" b="1" i="0" u="none" strike="noStrike" kern="1200" cap="none" spc="0" baseline="0" dirty="0">
                <a:solidFill>
                  <a:srgbClr val="7F7F7F"/>
                </a:solidFill>
                <a:uFillTx/>
                <a:latin typeface="Tahoma" pitchFamily="34"/>
                <a:ea typeface="Tahoma" pitchFamily="34"/>
                <a:cs typeface="Tahoma" pitchFamily="34"/>
              </a:rPr>
              <a:t> do dano</a:t>
            </a:r>
            <a:r>
              <a:rPr lang="pt-BR" sz="2000" b="0" i="0" u="none" strike="noStrike" kern="1200" cap="none" spc="0" baseline="0" dirty="0">
                <a:solidFill>
                  <a:srgbClr val="7F7F7F"/>
                </a:solidFill>
                <a:uFillTx/>
                <a:latin typeface="Tahoma" pitchFamily="34"/>
                <a:ea typeface="Tahoma" pitchFamily="34"/>
                <a:cs typeface="Tahoma" pitchFamily="34"/>
              </a:rPr>
              <a:t> e </a:t>
            </a:r>
            <a:r>
              <a:rPr lang="pt-BR" sz="2000" b="1" i="0" u="none" strike="noStrike" kern="1200" cap="none" spc="0" baseline="0" dirty="0" err="1">
                <a:solidFill>
                  <a:srgbClr val="7F7F7F"/>
                </a:solidFill>
                <a:uFillTx/>
                <a:latin typeface="Tahoma" pitchFamily="34"/>
                <a:ea typeface="Tahoma" pitchFamily="34"/>
                <a:cs typeface="Tahoma" pitchFamily="34"/>
              </a:rPr>
              <a:t>identificação</a:t>
            </a:r>
            <a:r>
              <a:rPr lang="pt-BR" sz="2000" b="1" i="0" u="none" strike="noStrike" kern="1200" cap="none" spc="0" baseline="0" dirty="0">
                <a:solidFill>
                  <a:srgbClr val="7F7F7F"/>
                </a:solidFill>
                <a:uFillTx/>
                <a:latin typeface="Tahoma" pitchFamily="34"/>
                <a:ea typeface="Tahoma" pitchFamily="34"/>
                <a:cs typeface="Tahoma" pitchFamily="34"/>
              </a:rPr>
              <a:t> dos </a:t>
            </a:r>
            <a:r>
              <a:rPr lang="pt-BR" sz="2000" b="1" i="0" u="none" strike="noStrike" kern="1200" cap="none" spc="0" baseline="0" dirty="0" err="1">
                <a:solidFill>
                  <a:srgbClr val="7F7F7F"/>
                </a:solidFill>
                <a:uFillTx/>
                <a:latin typeface="Tahoma" pitchFamily="34"/>
                <a:ea typeface="Tahoma" pitchFamily="34"/>
                <a:cs typeface="Tahoma" pitchFamily="34"/>
              </a:rPr>
              <a:t>responsáveis</a:t>
            </a:r>
            <a:r>
              <a:rPr lang="pt-BR" sz="2000" b="1"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a:solidFill>
                  <a:srgbClr val="7F7F7F"/>
                </a:solidFill>
                <a:uFillTx/>
                <a:latin typeface="Tahoma" pitchFamily="34"/>
                <a:ea typeface="Tahoma" pitchFamily="34"/>
                <a:cs typeface="Tahoma" pitchFamily="34"/>
              </a:rPr>
              <a:t>para o respectivo ressarcimento aos cofres do FNDCT, qualquer que seja o dano.</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sng" strike="noStrike" kern="1200" cap="none" spc="0" baseline="0" dirty="0">
                <a:solidFill>
                  <a:srgbClr val="7F7F7F"/>
                </a:solidFill>
                <a:uFillTx/>
                <a:latin typeface="Tahoma" pitchFamily="34"/>
                <a:ea typeface="Tahoma" pitchFamily="34"/>
                <a:cs typeface="Tahoma" pitchFamily="34"/>
              </a:rPr>
              <a:t>Responsabilidade solidária:</a:t>
            </a:r>
            <a:r>
              <a:rPr lang="pt-BR" sz="2000" b="0" i="0" u="none" strike="noStrike" kern="1200" cap="none" spc="0" baseline="0" dirty="0">
                <a:solidFill>
                  <a:srgbClr val="7F7F7F"/>
                </a:solidFill>
                <a:uFillTx/>
                <a:latin typeface="Tahoma" pitchFamily="34"/>
                <a:ea typeface="Tahoma" pitchFamily="34"/>
                <a:cs typeface="Tahoma" pitchFamily="34"/>
              </a:rPr>
              <a:t> A Finep deverá abrir TCE em desfavor da Parceira omissa, entre outras ações.</a:t>
            </a: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Exemplos de fatos ensejadores de TCE:</a:t>
            </a: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Omissão do dever de prestar contas técnica ou financeira;</a:t>
            </a: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Descumprimento injustificado dos resultados e das metas pactuadas;</a:t>
            </a:r>
          </a:p>
          <a:p>
            <a:pPr marL="446088" marR="0" lvl="1" indent="11113" algn="just" defTabSz="457200" rtl="0" fontAlgn="auto" hangingPunct="1">
              <a:lnSpc>
                <a:spcPct val="100000"/>
              </a:lnSpc>
              <a:spcBef>
                <a:spcPts val="400"/>
              </a:spcBef>
              <a:spcAft>
                <a:spcPts val="0"/>
              </a:spcAft>
              <a:buNone/>
              <a:defRPr sz="1800" b="0" i="0" u="none" strike="noStrike" kern="0" cap="none" spc="0" baseline="0">
                <a:solidFill>
                  <a:srgbClr val="000000"/>
                </a:solidFill>
                <a:uFillTx/>
              </a:defRPr>
            </a:pPr>
            <a:r>
              <a:rPr lang="pt-BR" sz="1800" b="0" i="0" u="none" strike="noStrike" kern="1200" cap="none" spc="0" baseline="0" dirty="0" err="1">
                <a:solidFill>
                  <a:srgbClr val="7F7F7F"/>
                </a:solidFill>
                <a:uFillTx/>
                <a:latin typeface="Tahoma" pitchFamily="34"/>
                <a:ea typeface="Tahoma" pitchFamily="34"/>
                <a:cs typeface="Tahoma" pitchFamily="34"/>
              </a:rPr>
              <a:t>Ocorrência</a:t>
            </a:r>
            <a:r>
              <a:rPr lang="pt-BR" sz="1800" b="0" i="0" u="none" strike="noStrike" kern="1200" cap="none" spc="0" baseline="0" dirty="0">
                <a:solidFill>
                  <a:srgbClr val="7F7F7F"/>
                </a:solidFill>
                <a:uFillTx/>
                <a:latin typeface="Tahoma" pitchFamily="34"/>
                <a:ea typeface="Tahoma" pitchFamily="34"/>
                <a:cs typeface="Tahoma" pitchFamily="34"/>
              </a:rPr>
              <a:t> de desfalque, alcance, desvio ou desaparecimento de bens ou valores do FNDCT </a:t>
            </a:r>
            <a:r>
              <a:rPr lang="pt-BR" dirty="0">
                <a:solidFill>
                  <a:srgbClr val="7F7F7F"/>
                </a:solidFill>
                <a:latin typeface="Tahoma" pitchFamily="34"/>
                <a:ea typeface="Tahoma" pitchFamily="34"/>
                <a:cs typeface="Tahoma" pitchFamily="34"/>
              </a:rPr>
              <a:t>o</a:t>
            </a:r>
            <a:r>
              <a:rPr lang="pt-BR" sz="1800" b="0" i="0" u="none" strike="noStrike" kern="1200" cap="none" spc="0" baseline="0" dirty="0">
                <a:solidFill>
                  <a:srgbClr val="7F7F7F"/>
                </a:solidFill>
                <a:uFillTx/>
                <a:latin typeface="Tahoma" pitchFamily="34"/>
                <a:ea typeface="Tahoma" pitchFamily="34"/>
                <a:cs typeface="Tahoma" pitchFamily="34"/>
              </a:rPr>
              <a:t>u qualquer outro fato que resulte dano ao FNDCT. </a:t>
            </a:r>
          </a:p>
          <a:p>
            <a:pPr marL="0" marR="0" lvl="0" indent="0" algn="l" defTabSz="4572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pt-BR" sz="1400" b="0" i="0" u="none" strike="noStrike" kern="1200" cap="none" spc="0" baseline="0" dirty="0">
              <a:solidFill>
                <a:srgbClr val="000000"/>
              </a:solidFill>
              <a:uFillTx/>
              <a:latin typeface="Tahoma"/>
            </a:endParaRPr>
          </a:p>
          <a:p>
            <a:pPr marL="0" marR="0" lvl="0" indent="0" algn="l" defTabSz="4572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pt-BR" sz="1400" b="0" i="0" u="none" strike="noStrike" kern="1200" cap="none" spc="0" baseline="0" dirty="0">
              <a:solidFill>
                <a:srgbClr val="000000"/>
              </a:solidFill>
              <a:uFillTx/>
              <a:latin typeface="Tahoma"/>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6250E7E3-3B97-F94F-9152-A7C50158A2BB}"/>
              </a:ext>
            </a:extLst>
          </p:cNvPr>
          <p:cNvSpPr txBox="1"/>
          <p:nvPr/>
        </p:nvSpPr>
        <p:spPr>
          <a:xfrm>
            <a:off x="1446608" y="169959"/>
            <a:ext cx="6953646"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Tomada de Contas Especial- TCE</a:t>
            </a:r>
            <a:endParaRPr lang="en-US" sz="3600" b="0" i="0" u="none" strike="noStrike" kern="1200" cap="none" spc="0" baseline="0">
              <a:solidFill>
                <a:srgbClr val="DD4F05"/>
              </a:solidFill>
              <a:uFillTx/>
              <a:latin typeface="Tahoma"/>
            </a:endParaRPr>
          </a:p>
        </p:txBody>
      </p:sp>
      <p:sp>
        <p:nvSpPr>
          <p:cNvPr id="4" name="CaixaDeTexto 1">
            <a:extLst>
              <a:ext uri="{FF2B5EF4-FFF2-40B4-BE49-F238E27FC236}">
                <a16:creationId xmlns:a16="http://schemas.microsoft.com/office/drawing/2014/main" id="{2746CACE-0BD2-5342-92D3-790335BA591C}"/>
              </a:ext>
            </a:extLst>
          </p:cNvPr>
          <p:cNvSpPr txBox="1"/>
          <p:nvPr/>
        </p:nvSpPr>
        <p:spPr>
          <a:xfrm>
            <a:off x="406395" y="4584701"/>
            <a:ext cx="0" cy="0"/>
          </a:xfrm>
          <a:prstGeom prst="rect">
            <a:avLst/>
          </a:prstGeom>
          <a:noFill/>
          <a:ln cap="flat">
            <a:noFill/>
          </a:ln>
          <a:effectLst>
            <a:outerShdw dist="22997" dir="5400000" algn="tl">
              <a:srgbClr val="000000">
                <a:alpha val="35000"/>
              </a:srgbClr>
            </a:outerShdw>
          </a:effectLst>
        </p:spPr>
        <p:txBody>
          <a:bodyPr vert="horz" wrap="none" lIns="91440" tIns="45720" rIns="91440" bIns="45720" anchor="ctr" anchorCtr="1" compatLnSpc="1">
            <a:normAutofit fontScale="25000" lnSpcReduction="2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800" b="1" i="0" u="none" strike="noStrike" kern="1200" cap="none" spc="0" baseline="0">
              <a:solidFill>
                <a:srgbClr val="FFFFFF"/>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FABB-742B-4745-9FFF-6531CF708AF9}"/>
              </a:ext>
            </a:extLst>
          </p:cNvPr>
          <p:cNvSpPr txBox="1"/>
          <p:nvPr/>
        </p:nvSpPr>
        <p:spPr>
          <a:xfrm>
            <a:off x="1446608" y="169959"/>
            <a:ext cx="6953646"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dirty="0">
                <a:solidFill>
                  <a:srgbClr val="DD4F05"/>
                </a:solidFill>
                <a:uFillTx/>
                <a:latin typeface="Tahoma"/>
              </a:rPr>
              <a:t>Tomada de Contas Especial- TCE</a:t>
            </a:r>
            <a:endParaRPr lang="en-US" sz="3600" b="0" i="0" u="none" strike="noStrike" kern="1200" cap="none" spc="0" baseline="0" dirty="0">
              <a:solidFill>
                <a:srgbClr val="DD4F05"/>
              </a:solidFill>
              <a:uFillTx/>
              <a:latin typeface="Tahoma"/>
            </a:endParaRPr>
          </a:p>
        </p:txBody>
      </p:sp>
      <p:sp>
        <p:nvSpPr>
          <p:cNvPr id="3" name="Text Placeholder 2">
            <a:extLst>
              <a:ext uri="{FF2B5EF4-FFF2-40B4-BE49-F238E27FC236}">
                <a16:creationId xmlns:a16="http://schemas.microsoft.com/office/drawing/2014/main" id="{22047A42-1C40-DC46-8EDD-B6D665DEBE8D}"/>
              </a:ext>
            </a:extLst>
          </p:cNvPr>
          <p:cNvSpPr txBox="1"/>
          <p:nvPr/>
        </p:nvSpPr>
        <p:spPr>
          <a:xfrm>
            <a:off x="1487491" y="836713"/>
            <a:ext cx="9361041" cy="309634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lnSpcReduction="10000"/>
          </a:bodyPr>
          <a:lstStyle/>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Prazo para a instauração de TCE pela parceira é de </a:t>
            </a:r>
            <a:r>
              <a:rPr lang="pt-BR" sz="1800" b="1" i="0" u="none" strike="noStrike" kern="1200" cap="none" spc="0" baseline="0" dirty="0">
                <a:solidFill>
                  <a:srgbClr val="7F7F7F"/>
                </a:solidFill>
                <a:uFillTx/>
                <a:latin typeface="Tahoma" pitchFamily="34"/>
                <a:ea typeface="Tahoma" pitchFamily="34"/>
                <a:cs typeface="Tahoma" pitchFamily="34"/>
              </a:rPr>
              <a:t>180 dias</a:t>
            </a:r>
            <a:r>
              <a:rPr lang="pt-BR" sz="1800" b="0" i="0" u="none" strike="noStrike" kern="1200" cap="none" spc="0" baseline="0" dirty="0">
                <a:solidFill>
                  <a:srgbClr val="7F7F7F"/>
                </a:solidFill>
                <a:uFillTx/>
                <a:latin typeface="Tahoma" pitchFamily="34"/>
                <a:ea typeface="Tahoma" pitchFamily="34"/>
                <a:cs typeface="Tahoma" pitchFamily="34"/>
              </a:rPr>
              <a:t> a contar da ciência do dano</a:t>
            </a: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lvl="0" indent="-342900" algn="just" defTabSz="457200">
              <a:spcBef>
                <a:spcPts val="400"/>
              </a:spcBef>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TCE com danos federais (In TCU 71/2012 – </a:t>
            </a:r>
            <a:r>
              <a:rPr lang="pt-BR" sz="1800" b="0" i="0" u="none" strike="noStrike" kern="1200" cap="none" spc="0" baseline="0" dirty="0" err="1">
                <a:solidFill>
                  <a:srgbClr val="7F7F7F"/>
                </a:solidFill>
                <a:uFillTx/>
                <a:latin typeface="Tahoma" pitchFamily="34"/>
                <a:ea typeface="Tahoma" pitchFamily="34"/>
                <a:cs typeface="Tahoma" pitchFamily="34"/>
              </a:rPr>
              <a:t>Art</a:t>
            </a:r>
            <a:r>
              <a:rPr lang="pt-BR" dirty="0">
                <a:solidFill>
                  <a:srgbClr val="7F7F7F"/>
                </a:solidFill>
                <a:latin typeface="Tahoma" pitchFamily="34"/>
                <a:ea typeface="Tahoma" pitchFamily="34"/>
                <a:cs typeface="Tahoma" pitchFamily="34"/>
              </a:rPr>
              <a:t> 4 § 1º </a:t>
            </a:r>
            <a:r>
              <a:rPr lang="pt-BR" sz="1800" b="0" i="0" u="none" strike="noStrike" kern="1200" cap="none" spc="0" baseline="0" dirty="0">
                <a:solidFill>
                  <a:srgbClr val="7F7F7F"/>
                </a:solidFill>
                <a:uFillTx/>
                <a:latin typeface="Tahoma" pitchFamily="34"/>
                <a:ea typeface="Tahoma" pitchFamily="34"/>
                <a:cs typeface="Tahoma" pitchFamily="34"/>
              </a:rPr>
              <a:t>)</a:t>
            </a: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A Parceira Estadual deve encaminhar o processo de TCE à Finep, que procederá o envio para o  julgamento do Tribunal de Contas da União (</a:t>
            </a:r>
            <a:r>
              <a:rPr lang="pt-BR" sz="1600" b="0" i="0" u="none" strike="noStrike" kern="1200" cap="none" spc="0" baseline="0" dirty="0">
                <a:solidFill>
                  <a:srgbClr val="7F7F7F"/>
                </a:solidFill>
                <a:uFillTx/>
                <a:latin typeface="Tahoma" pitchFamily="34"/>
                <a:ea typeface="Tahoma" pitchFamily="34"/>
                <a:cs typeface="Tahoma" pitchFamily="34"/>
                <a:hlinkClick r:id="rId2"/>
              </a:rPr>
              <a:t>cptce@finep.gov.br</a:t>
            </a:r>
            <a:r>
              <a:rPr lang="pt-BR" sz="1600" b="0" i="0" u="none" strike="noStrike" kern="1200" cap="none" spc="0" baseline="0" dirty="0">
                <a:solidFill>
                  <a:srgbClr val="7F7F7F"/>
                </a:solidFill>
                <a:uFillTx/>
                <a:latin typeface="Tahoma" pitchFamily="34"/>
                <a:ea typeface="Tahoma" pitchFamily="34"/>
                <a:cs typeface="Tahoma" pitchFamily="34"/>
              </a:rPr>
              <a:t>, com cópia para </a:t>
            </a:r>
            <a:r>
              <a:rPr lang="pt-BR" sz="1600" b="0" i="0" u="none" strike="noStrike" kern="1200" cap="none" spc="0" baseline="0" dirty="0">
                <a:solidFill>
                  <a:srgbClr val="7F7F7F"/>
                </a:solidFill>
                <a:uFillTx/>
                <a:latin typeface="Tahoma" pitchFamily="34"/>
                <a:ea typeface="Tahoma" pitchFamily="34"/>
                <a:cs typeface="Tahoma" pitchFamily="34"/>
                <a:hlinkClick r:id="rId3"/>
              </a:rPr>
              <a:t>cp_protocolo@finep.gov.br</a:t>
            </a:r>
            <a:r>
              <a:rPr lang="pt-BR" sz="1600" b="0" i="0" u="none" strike="noStrike" kern="1200" cap="none" spc="0" baseline="0" dirty="0">
                <a:solidFill>
                  <a:srgbClr val="7F7F7F"/>
                </a:solidFill>
                <a:uFillTx/>
                <a:latin typeface="Tahoma" pitchFamily="34"/>
                <a:ea typeface="Tahoma" pitchFamily="34"/>
                <a:cs typeface="Tahoma" pitchFamily="34"/>
              </a:rPr>
              <a:t>). </a:t>
            </a: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O processo deve ser devidamente instruído e organizado conforme determinado no M-OPE-003/21 – Manual de Orientação ao Parceiro: Tomada de Contas Especial </a:t>
            </a: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Prazo : </a:t>
            </a:r>
            <a:r>
              <a:rPr lang="pt-BR" sz="1600" b="1" i="0" u="none" strike="noStrike" kern="1200" cap="none" spc="0" baseline="0" dirty="0">
                <a:solidFill>
                  <a:srgbClr val="7F7F7F"/>
                </a:solidFill>
                <a:uFillTx/>
                <a:latin typeface="Tahoma" pitchFamily="34"/>
                <a:ea typeface="Tahoma" pitchFamily="34"/>
                <a:cs typeface="Tahoma" pitchFamily="34"/>
              </a:rPr>
              <a:t>45 dias </a:t>
            </a:r>
            <a:r>
              <a:rPr lang="pt-BR" sz="1600" b="0" i="0" u="none" strike="noStrike" kern="1200" cap="none" spc="0" baseline="0" dirty="0">
                <a:solidFill>
                  <a:srgbClr val="7F7F7F"/>
                </a:solidFill>
                <a:uFillTx/>
                <a:latin typeface="Tahoma" pitchFamily="34"/>
                <a:ea typeface="Tahoma" pitchFamily="34"/>
                <a:cs typeface="Tahoma" pitchFamily="34"/>
              </a:rPr>
              <a:t>a contar da instauração da TCE</a:t>
            </a:r>
            <a:r>
              <a:rPr lang="pt-BR" sz="1600" b="1" i="0" u="none" strike="noStrike" kern="1200" cap="none" spc="0" baseline="0" dirty="0">
                <a:solidFill>
                  <a:srgbClr val="7F7F7F"/>
                </a:solidFill>
                <a:uFillTx/>
                <a:latin typeface="Tahoma" pitchFamily="34"/>
                <a:ea typeface="Tahoma" pitchFamily="34"/>
                <a:cs typeface="Tahoma" pitchFamily="34"/>
              </a:rPr>
              <a:t> </a:t>
            </a:r>
            <a:r>
              <a:rPr lang="pt-BR" sz="1600" b="0" i="0" u="none" strike="noStrike" kern="1200" cap="none" spc="0" baseline="0" dirty="0">
                <a:solidFill>
                  <a:srgbClr val="7F7F7F"/>
                </a:solidFill>
                <a:uFillTx/>
                <a:latin typeface="Tahoma" pitchFamily="34"/>
                <a:ea typeface="Tahoma" pitchFamily="34"/>
                <a:cs typeface="Tahoma" pitchFamily="34"/>
              </a:rPr>
              <a:t>(com possibilidade de prorrogação)</a:t>
            </a:r>
          </a:p>
          <a:p>
            <a:pPr marL="0" marR="0" lvl="0"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FF0000"/>
                </a:solidFill>
                <a:uFillTx/>
                <a:latin typeface="Tahoma" pitchFamily="34"/>
                <a:ea typeface="Tahoma" pitchFamily="34"/>
                <a:cs typeface="Tahoma" pitchFamily="34"/>
              </a:rPr>
              <a:t>Atenção! </a:t>
            </a:r>
            <a:r>
              <a:rPr lang="pt-BR" sz="1800" b="0" i="0" u="none" strike="noStrike" kern="1200" cap="none" spc="0" baseline="0" dirty="0">
                <a:solidFill>
                  <a:srgbClr val="7F7F7F"/>
                </a:solidFill>
                <a:uFillTx/>
                <a:latin typeface="Tahoma" pitchFamily="34"/>
                <a:ea typeface="Tahoma" pitchFamily="34"/>
                <a:cs typeface="Tahoma" pitchFamily="34"/>
              </a:rPr>
              <a:t>O envio da TCE ao Tribunal de Contas Local </a:t>
            </a:r>
            <a:r>
              <a:rPr lang="pt-BR" sz="1800" b="0" i="0" u="none" strike="noStrike" kern="1200" cap="none" spc="0" baseline="0" dirty="0" err="1">
                <a:solidFill>
                  <a:srgbClr val="7F7F7F"/>
                </a:solidFill>
                <a:uFillTx/>
                <a:latin typeface="Tahoma" pitchFamily="34"/>
                <a:ea typeface="Tahoma" pitchFamily="34"/>
                <a:cs typeface="Tahoma" pitchFamily="34"/>
              </a:rPr>
              <a:t>não</a:t>
            </a:r>
            <a:r>
              <a:rPr lang="pt-BR" sz="1800" b="0" i="0" u="none" strike="noStrike" kern="1200" cap="none" spc="0" baseline="0" dirty="0">
                <a:solidFill>
                  <a:srgbClr val="7F7F7F"/>
                </a:solidFill>
                <a:uFillTx/>
                <a:latin typeface="Tahoma" pitchFamily="34"/>
                <a:ea typeface="Tahoma" pitchFamily="34"/>
                <a:cs typeface="Tahoma" pitchFamily="34"/>
              </a:rPr>
              <a:t> exime o parceiro do cumprimento desta obrigação perante a Finep, no caso de existir danos causados aos cofres federais. </a:t>
            </a: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cxnSp>
        <p:nvCxnSpPr>
          <p:cNvPr id="5" name="Conector Reto 4">
            <a:extLst>
              <a:ext uri="{FF2B5EF4-FFF2-40B4-BE49-F238E27FC236}">
                <a16:creationId xmlns:a16="http://schemas.microsoft.com/office/drawing/2014/main" id="{30A620B1-A315-1A4A-B652-686BF7F343AF}"/>
              </a:ext>
            </a:extLst>
          </p:cNvPr>
          <p:cNvCxnSpPr/>
          <p:nvPr/>
        </p:nvCxnSpPr>
        <p:spPr>
          <a:xfrm>
            <a:off x="3338285" y="4934856"/>
            <a:ext cx="2592000" cy="0"/>
          </a:xfrm>
          <a:prstGeom prst="line">
            <a:avLst/>
          </a:prstGeom>
          <a:ln w="34925"/>
        </p:spPr>
        <p:style>
          <a:lnRef idx="1">
            <a:schemeClr val="accent2"/>
          </a:lnRef>
          <a:fillRef idx="0">
            <a:schemeClr val="accent2"/>
          </a:fillRef>
          <a:effectRef idx="0">
            <a:schemeClr val="accent2"/>
          </a:effectRef>
          <a:fontRef idx="minor">
            <a:schemeClr val="tx1"/>
          </a:fontRef>
        </p:style>
      </p:cxnSp>
      <p:cxnSp>
        <p:nvCxnSpPr>
          <p:cNvPr id="6" name="Conector Reto 5">
            <a:extLst>
              <a:ext uri="{FF2B5EF4-FFF2-40B4-BE49-F238E27FC236}">
                <a16:creationId xmlns:a16="http://schemas.microsoft.com/office/drawing/2014/main" id="{907AB595-F42D-3B49-8E09-7084E9AE5494}"/>
              </a:ext>
            </a:extLst>
          </p:cNvPr>
          <p:cNvCxnSpPr/>
          <p:nvPr/>
        </p:nvCxnSpPr>
        <p:spPr>
          <a:xfrm>
            <a:off x="5932113" y="4927601"/>
            <a:ext cx="2592000" cy="0"/>
          </a:xfrm>
          <a:prstGeom prst="line">
            <a:avLst/>
          </a:prstGeom>
          <a:ln w="349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8" name="Chave Esquerda 7">
            <a:extLst>
              <a:ext uri="{FF2B5EF4-FFF2-40B4-BE49-F238E27FC236}">
                <a16:creationId xmlns:a16="http://schemas.microsoft.com/office/drawing/2014/main" id="{AD871108-AD2C-6048-AD14-DCE0ED324095}"/>
              </a:ext>
            </a:extLst>
          </p:cNvPr>
          <p:cNvSpPr/>
          <p:nvPr/>
        </p:nvSpPr>
        <p:spPr>
          <a:xfrm rot="16200000">
            <a:off x="4259946" y="4158342"/>
            <a:ext cx="551542" cy="2423886"/>
          </a:xfrm>
          <a:prstGeom prst="leftBrace">
            <a:avLst>
              <a:gd name="adj1" fmla="val 8333"/>
              <a:gd name="adj2" fmla="val 51105"/>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have Esquerda 8">
            <a:extLst>
              <a:ext uri="{FF2B5EF4-FFF2-40B4-BE49-F238E27FC236}">
                <a16:creationId xmlns:a16="http://schemas.microsoft.com/office/drawing/2014/main" id="{DD29DA2C-16A1-D148-94FE-3A40368FC820}"/>
              </a:ext>
            </a:extLst>
          </p:cNvPr>
          <p:cNvSpPr/>
          <p:nvPr/>
        </p:nvSpPr>
        <p:spPr>
          <a:xfrm rot="16200000">
            <a:off x="7010405" y="4165602"/>
            <a:ext cx="551542" cy="2423886"/>
          </a:xfrm>
          <a:prstGeom prst="leftBrace">
            <a:avLst>
              <a:gd name="adj1" fmla="val 8333"/>
              <a:gd name="adj2" fmla="val 49907"/>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Retângulo Arredondado 16">
            <a:extLst>
              <a:ext uri="{FF2B5EF4-FFF2-40B4-BE49-F238E27FC236}">
                <a16:creationId xmlns:a16="http://schemas.microsoft.com/office/drawing/2014/main" id="{8F4D3E69-7C10-A14B-957A-91275502CCC4}"/>
              </a:ext>
            </a:extLst>
          </p:cNvPr>
          <p:cNvSpPr/>
          <p:nvPr/>
        </p:nvSpPr>
        <p:spPr>
          <a:xfrm>
            <a:off x="4005943" y="5678717"/>
            <a:ext cx="1219200" cy="69305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ctr" defTabSz="457200">
              <a:defRPr sz="1800" b="0" i="0" u="none" strike="noStrike" kern="0" cap="none" spc="0" baseline="0">
                <a:solidFill>
                  <a:srgbClr val="000000"/>
                </a:solidFill>
                <a:uFillTx/>
              </a:defRPr>
            </a:pPr>
            <a:r>
              <a:rPr lang="pt-BR" sz="1500" b="0" i="0" strike="noStrike" kern="1200" cap="none" spc="0" baseline="0" dirty="0">
                <a:solidFill>
                  <a:schemeClr val="bg1"/>
                </a:solidFill>
                <a:uFillTx/>
                <a:latin typeface="Tahoma" pitchFamily="34"/>
                <a:ea typeface="Tahoma" pitchFamily="34"/>
                <a:cs typeface="Tahoma" pitchFamily="34"/>
              </a:rPr>
              <a:t>180 dias</a:t>
            </a:r>
          </a:p>
        </p:txBody>
      </p:sp>
      <p:sp>
        <p:nvSpPr>
          <p:cNvPr id="11" name="Retângulo Arredondado 16">
            <a:extLst>
              <a:ext uri="{FF2B5EF4-FFF2-40B4-BE49-F238E27FC236}">
                <a16:creationId xmlns:a16="http://schemas.microsoft.com/office/drawing/2014/main" id="{61CBB0F9-6521-8E45-9527-19ACC35BC894}"/>
              </a:ext>
            </a:extLst>
          </p:cNvPr>
          <p:cNvSpPr/>
          <p:nvPr/>
        </p:nvSpPr>
        <p:spPr>
          <a:xfrm>
            <a:off x="6262914" y="5733144"/>
            <a:ext cx="2423886" cy="71845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6">
              <a:lumMod val="50000"/>
            </a:schemeClr>
          </a:solidFill>
          <a:ln w="9528" cap="flat">
            <a:solidFill>
              <a:schemeClr val="accent6">
                <a:lumMod val="50000"/>
              </a:schemeClr>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fontScale="85000" lnSpcReduction="10000"/>
          </a:bodyPr>
          <a:lstStyle/>
          <a:p>
            <a:pPr lvl="0" algn="just" defTabSz="457200">
              <a:defRPr sz="1800" b="0" i="0" u="none" strike="noStrike" kern="0" cap="none" spc="0" baseline="0">
                <a:solidFill>
                  <a:srgbClr val="000000"/>
                </a:solidFill>
                <a:uFillTx/>
              </a:defRPr>
            </a:pPr>
            <a:r>
              <a:rPr lang="pt-BR" b="0" i="0" strike="noStrike" kern="1200" cap="none" spc="0" baseline="0" dirty="0">
                <a:solidFill>
                  <a:schemeClr val="bg1"/>
                </a:solidFill>
                <a:uFillTx/>
                <a:latin typeface="Tahoma" pitchFamily="34"/>
                <a:ea typeface="Tahoma" pitchFamily="34"/>
                <a:cs typeface="Tahoma" pitchFamily="34"/>
              </a:rPr>
              <a:t>45 dias para enviar o processo de TCE à Finep</a:t>
            </a:r>
          </a:p>
        </p:txBody>
      </p:sp>
      <p:sp>
        <p:nvSpPr>
          <p:cNvPr id="12" name="Retângulo Arredondado 16">
            <a:extLst>
              <a:ext uri="{FF2B5EF4-FFF2-40B4-BE49-F238E27FC236}">
                <a16:creationId xmlns:a16="http://schemas.microsoft.com/office/drawing/2014/main" id="{C0D11B04-C6E8-0943-B8C2-492CBD6495B0}"/>
              </a:ext>
            </a:extLst>
          </p:cNvPr>
          <p:cNvSpPr/>
          <p:nvPr/>
        </p:nvSpPr>
        <p:spPr>
          <a:xfrm>
            <a:off x="5167086" y="3788229"/>
            <a:ext cx="1553029" cy="87085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2"/>
          </a:solidFill>
          <a:ln w="9528" cap="flat">
            <a:solidFill>
              <a:schemeClr val="bg1"/>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ctr" defTabSz="457200">
              <a:defRPr sz="1800" b="0" i="0" u="none" strike="noStrike" kern="0" cap="none" spc="0" baseline="0">
                <a:solidFill>
                  <a:srgbClr val="000000"/>
                </a:solidFill>
                <a:uFillTx/>
              </a:defRPr>
            </a:pPr>
            <a:r>
              <a:rPr lang="pt-BR" sz="1500" dirty="0">
                <a:latin typeface="Tahoma" pitchFamily="34"/>
                <a:ea typeface="Tahoma" pitchFamily="34"/>
                <a:cs typeface="Tahoma" pitchFamily="34"/>
              </a:rPr>
              <a:t>I</a:t>
            </a:r>
            <a:r>
              <a:rPr lang="pt-BR" sz="1500" b="0" i="0" strike="noStrike" kern="1200" cap="none" spc="0" baseline="0" dirty="0">
                <a:uFillTx/>
                <a:latin typeface="Tahoma" pitchFamily="34"/>
                <a:ea typeface="Tahoma" pitchFamily="34"/>
                <a:cs typeface="Tahoma" pitchFamily="34"/>
              </a:rPr>
              <a:t>nstauração da TCE </a:t>
            </a:r>
          </a:p>
        </p:txBody>
      </p:sp>
      <p:cxnSp>
        <p:nvCxnSpPr>
          <p:cNvPr id="14" name="Conector Reto 13">
            <a:extLst>
              <a:ext uri="{FF2B5EF4-FFF2-40B4-BE49-F238E27FC236}">
                <a16:creationId xmlns:a16="http://schemas.microsoft.com/office/drawing/2014/main" id="{71C36685-EFAC-684A-8A76-F454AC7D544F}"/>
              </a:ext>
            </a:extLst>
          </p:cNvPr>
          <p:cNvCxnSpPr>
            <a:cxnSpLocks/>
          </p:cNvCxnSpPr>
          <p:nvPr/>
        </p:nvCxnSpPr>
        <p:spPr>
          <a:xfrm>
            <a:off x="5896426" y="4688114"/>
            <a:ext cx="0" cy="2612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tângulo Arredondado 16">
            <a:extLst>
              <a:ext uri="{FF2B5EF4-FFF2-40B4-BE49-F238E27FC236}">
                <a16:creationId xmlns:a16="http://schemas.microsoft.com/office/drawing/2014/main" id="{9C8A8DE2-6DBA-6741-A14E-8480C0EC5631}"/>
              </a:ext>
            </a:extLst>
          </p:cNvPr>
          <p:cNvSpPr/>
          <p:nvPr/>
        </p:nvSpPr>
        <p:spPr>
          <a:xfrm>
            <a:off x="2467426" y="3937003"/>
            <a:ext cx="1799773" cy="70030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2"/>
          </a:solidFill>
          <a:ln w="9528" cap="flat">
            <a:solidFill>
              <a:schemeClr val="bg1"/>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ctr" defTabSz="457200">
              <a:defRPr sz="1800" b="0" i="0" u="none" strike="noStrike" kern="0" cap="none" spc="0" baseline="0">
                <a:solidFill>
                  <a:srgbClr val="000000"/>
                </a:solidFill>
                <a:uFillTx/>
              </a:defRPr>
            </a:pPr>
            <a:r>
              <a:rPr lang="pt-BR" sz="1500" dirty="0">
                <a:latin typeface="Tahoma" pitchFamily="34"/>
                <a:ea typeface="Tahoma" pitchFamily="34"/>
                <a:cs typeface="Tahoma" pitchFamily="34"/>
              </a:rPr>
              <a:t>Ciência do dano</a:t>
            </a:r>
            <a:endParaRPr lang="pt-BR" sz="1500" b="0" i="0" strike="noStrike" kern="1200" cap="none" spc="0" baseline="0" dirty="0">
              <a:uFillTx/>
              <a:latin typeface="Tahoma" pitchFamily="34"/>
              <a:ea typeface="Tahoma" pitchFamily="34"/>
              <a:cs typeface="Tahoma" pitchFamily="34"/>
            </a:endParaRPr>
          </a:p>
        </p:txBody>
      </p:sp>
      <p:cxnSp>
        <p:nvCxnSpPr>
          <p:cNvPr id="25" name="Conector Reto 24">
            <a:extLst>
              <a:ext uri="{FF2B5EF4-FFF2-40B4-BE49-F238E27FC236}">
                <a16:creationId xmlns:a16="http://schemas.microsoft.com/office/drawing/2014/main" id="{D293B3E8-8153-0345-A114-D94C2246A317}"/>
              </a:ext>
            </a:extLst>
          </p:cNvPr>
          <p:cNvCxnSpPr>
            <a:cxnSpLocks/>
          </p:cNvCxnSpPr>
          <p:nvPr/>
        </p:nvCxnSpPr>
        <p:spPr>
          <a:xfrm>
            <a:off x="3385456" y="4688114"/>
            <a:ext cx="0" cy="2612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tângulo Arredondado 16">
            <a:extLst>
              <a:ext uri="{FF2B5EF4-FFF2-40B4-BE49-F238E27FC236}">
                <a16:creationId xmlns:a16="http://schemas.microsoft.com/office/drawing/2014/main" id="{3EA0EB9D-6C6E-224D-B160-FD0668230EFC}"/>
              </a:ext>
            </a:extLst>
          </p:cNvPr>
          <p:cNvSpPr/>
          <p:nvPr/>
        </p:nvSpPr>
        <p:spPr>
          <a:xfrm>
            <a:off x="7561942" y="3737430"/>
            <a:ext cx="1879595" cy="87085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2"/>
          </a:solidFill>
          <a:ln w="9528" cap="flat">
            <a:solidFill>
              <a:schemeClr val="bg1"/>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ctr" defTabSz="457200">
              <a:defRPr sz="1800" b="0" i="0" u="none" strike="noStrike" kern="0" cap="none" spc="0" baseline="0">
                <a:solidFill>
                  <a:srgbClr val="000000"/>
                </a:solidFill>
                <a:uFillTx/>
              </a:defRPr>
            </a:pPr>
            <a:r>
              <a:rPr lang="pt-BR" sz="1500" dirty="0">
                <a:latin typeface="Tahoma" pitchFamily="34"/>
                <a:ea typeface="Tahoma" pitchFamily="34"/>
                <a:cs typeface="Tahoma" pitchFamily="34"/>
              </a:rPr>
              <a:t>Envio do processo á Finep</a:t>
            </a:r>
            <a:endParaRPr lang="pt-BR" sz="1500" b="0" i="0" strike="noStrike" kern="1200" cap="none" spc="0" baseline="0" dirty="0">
              <a:uFillTx/>
              <a:latin typeface="Tahoma" pitchFamily="34"/>
              <a:ea typeface="Tahoma" pitchFamily="34"/>
              <a:cs typeface="Tahoma" pitchFamily="34"/>
            </a:endParaRPr>
          </a:p>
        </p:txBody>
      </p:sp>
      <p:cxnSp>
        <p:nvCxnSpPr>
          <p:cNvPr id="27" name="Conector Reto 26">
            <a:extLst>
              <a:ext uri="{FF2B5EF4-FFF2-40B4-BE49-F238E27FC236}">
                <a16:creationId xmlns:a16="http://schemas.microsoft.com/office/drawing/2014/main" id="{6A11B783-69C2-C948-9571-394DF063E39C}"/>
              </a:ext>
            </a:extLst>
          </p:cNvPr>
          <p:cNvCxnSpPr>
            <a:cxnSpLocks/>
          </p:cNvCxnSpPr>
          <p:nvPr/>
        </p:nvCxnSpPr>
        <p:spPr>
          <a:xfrm>
            <a:off x="8472706" y="4622800"/>
            <a:ext cx="0" cy="2612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2D07DA1-A265-794E-9BAC-ADC11E0973A6}"/>
              </a:ext>
            </a:extLst>
          </p:cNvPr>
          <p:cNvSpPr txBox="1"/>
          <p:nvPr/>
        </p:nvSpPr>
        <p:spPr>
          <a:xfrm>
            <a:off x="1487491" y="1700811"/>
            <a:ext cx="9361041" cy="468052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342900" marR="0" lvl="0" indent="-342900" algn="just" defTabSz="457200" rtl="0" fontAlgn="auto" hangingPunct="1">
              <a:lnSpc>
                <a:spcPct val="90000"/>
              </a:lnSpc>
              <a:spcBef>
                <a:spcPts val="4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Concessão por empresa/projeto</a:t>
            </a:r>
          </a:p>
          <a:p>
            <a:pPr marL="342900" marR="0" lvl="0" indent="-342900" algn="just" defTabSz="457200" rtl="0" fontAlgn="auto" hangingPunct="1">
              <a:lnSpc>
                <a:spcPct val="90000"/>
              </a:lnSpc>
              <a:spcBef>
                <a:spcPts val="4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Parcelas mensais e sucessivas</a:t>
            </a:r>
          </a:p>
          <a:p>
            <a:pPr marL="342900" marR="0" lvl="0" indent="-342900" algn="just" defTabSz="457200" rtl="0" fontAlgn="auto" hangingPunct="1">
              <a:lnSpc>
                <a:spcPct val="90000"/>
              </a:lnSpc>
              <a:spcBef>
                <a:spcPts val="4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Valor mínimo da parcela: </a:t>
            </a:r>
            <a:r>
              <a:rPr lang="pt-BR" sz="1700" b="0" i="0" u="none" strike="noStrike" kern="1200" cap="none" spc="0" baseline="0" dirty="0" err="1">
                <a:solidFill>
                  <a:srgbClr val="7F7F7F"/>
                </a:solidFill>
                <a:uFillTx/>
                <a:latin typeface="Tahoma" pitchFamily="34"/>
                <a:ea typeface="Tahoma" pitchFamily="34"/>
                <a:cs typeface="Tahoma" pitchFamily="34"/>
              </a:rPr>
              <a:t>R</a:t>
            </a:r>
            <a:r>
              <a:rPr lang="pt-BR" sz="1700" b="0" i="0" u="none" strike="noStrike" kern="1200" cap="none" spc="0" baseline="0" dirty="0">
                <a:solidFill>
                  <a:srgbClr val="7F7F7F"/>
                </a:solidFill>
                <a:uFillTx/>
                <a:latin typeface="Tahoma" pitchFamily="34"/>
                <a:ea typeface="Tahoma" pitchFamily="34"/>
                <a:cs typeface="Tahoma" pitchFamily="34"/>
              </a:rPr>
              <a:t>$ 1.000,00, limitado a 60 parcelas</a:t>
            </a:r>
          </a:p>
          <a:p>
            <a:pPr marR="0" lvl="0" indent="-342900" algn="just" defTabSz="457200" rtl="0" fontAlgn="auto" hangingPunct="1">
              <a:lnSpc>
                <a:spcPct val="90000"/>
              </a:lnSpc>
              <a:spcBef>
                <a:spcPts val="4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O valor original será corrigido pelo Sistema de Débitos do TCU até a data do 1º pagamento. O valor resultante será dividido pelo número de parcelas aprovadas para cada caso e este será o valor da 1ª parcela. O valor de cada parcela subsequente também será corrigido.</a:t>
            </a:r>
          </a:p>
          <a:p>
            <a:pPr marL="342900" marR="0" lvl="0" indent="-342900" algn="just" defTabSz="457200" rtl="0" fontAlgn="auto" hangingPunct="1">
              <a:lnSpc>
                <a:spcPct val="90000"/>
              </a:lnSpc>
              <a:spcBef>
                <a:spcPts val="4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Procedimento de solicitação: </a:t>
            </a:r>
          </a:p>
          <a:p>
            <a:pPr marL="742950" marR="0" lvl="1" indent="-28575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pitchFamily="34"/>
                <a:ea typeface="Tahoma" pitchFamily="34"/>
                <a:cs typeface="Tahoma" pitchFamily="34"/>
              </a:rPr>
              <a:t>Requerimento, conforme modelo, da empresa beneficiária à Parceira;</a:t>
            </a:r>
          </a:p>
          <a:p>
            <a:pPr marL="742950" marR="0" lvl="1" indent="-28575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pitchFamily="34"/>
                <a:ea typeface="Tahoma" pitchFamily="34"/>
                <a:cs typeface="Tahoma" pitchFamily="34"/>
              </a:rPr>
              <a:t>Envio de documentos </a:t>
            </a:r>
            <a:r>
              <a:rPr lang="pt-BR" sz="1400" dirty="0">
                <a:solidFill>
                  <a:srgbClr val="7F7F7F"/>
                </a:solidFill>
                <a:latin typeface="Tahoma" pitchFamily="34"/>
                <a:ea typeface="Tahoma" pitchFamily="34"/>
                <a:cs typeface="Tahoma" pitchFamily="34"/>
              </a:rPr>
              <a:t>s</a:t>
            </a:r>
            <a:r>
              <a:rPr lang="pt-BR" sz="1400" b="0" i="0" u="none" strike="noStrike" kern="1200" cap="none" spc="0" baseline="0" dirty="0">
                <a:solidFill>
                  <a:srgbClr val="7F7F7F"/>
                </a:solidFill>
                <a:uFillTx/>
                <a:latin typeface="Tahoma" pitchFamily="34"/>
                <a:ea typeface="Tahoma" pitchFamily="34"/>
                <a:cs typeface="Tahoma" pitchFamily="34"/>
              </a:rPr>
              <a:t>olicitado no Manual Finep</a:t>
            </a:r>
            <a:endParaRPr lang="pt-BR" sz="10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O Parceiro deverá formalizar o acordo e publicá-</a:t>
            </a:r>
            <a:r>
              <a:rPr lang="pt-BR" sz="1700" b="0" i="0" u="none" strike="noStrike" kern="1200" cap="none" spc="0" baseline="0" dirty="0" err="1">
                <a:solidFill>
                  <a:srgbClr val="7F7F7F"/>
                </a:solidFill>
                <a:uFillTx/>
                <a:latin typeface="Tahoma" pitchFamily="34"/>
                <a:ea typeface="Tahoma" pitchFamily="34"/>
                <a:cs typeface="Tahoma" pitchFamily="34"/>
              </a:rPr>
              <a:t>lo</a:t>
            </a:r>
            <a:r>
              <a:rPr lang="pt-BR" sz="1700" b="0" i="0" u="none" strike="noStrike" kern="1200" cap="none" spc="0" baseline="0" dirty="0">
                <a:solidFill>
                  <a:srgbClr val="7F7F7F"/>
                </a:solidFill>
                <a:uFillTx/>
                <a:latin typeface="Tahoma" pitchFamily="34"/>
                <a:ea typeface="Tahoma" pitchFamily="34"/>
                <a:cs typeface="Tahoma" pitchFamily="34"/>
              </a:rPr>
              <a:t> na imprensa oficial do estado </a:t>
            </a: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Ao parceiro caberá </a:t>
            </a:r>
            <a:r>
              <a:rPr lang="pt-BR" sz="1700" b="0" i="0" u="sng" strike="noStrike" kern="1200" cap="none" spc="0" baseline="0" dirty="0">
                <a:solidFill>
                  <a:srgbClr val="7F7F7F"/>
                </a:solidFill>
                <a:uFillTx/>
                <a:latin typeface="Tahoma" pitchFamily="34"/>
                <a:ea typeface="Tahoma" pitchFamily="34"/>
                <a:cs typeface="Tahoma" pitchFamily="34"/>
              </a:rPr>
              <a:t>celebrar</a:t>
            </a:r>
            <a:r>
              <a:rPr lang="pt-BR" sz="1700" b="0" i="0" u="none" strike="noStrike" kern="1200" cap="none" spc="0" baseline="0" dirty="0">
                <a:solidFill>
                  <a:srgbClr val="7F7F7F"/>
                </a:solidFill>
                <a:uFillTx/>
                <a:latin typeface="Tahoma" pitchFamily="34"/>
                <a:ea typeface="Tahoma" pitchFamily="34"/>
                <a:cs typeface="Tahoma" pitchFamily="34"/>
              </a:rPr>
              <a:t>, </a:t>
            </a:r>
            <a:r>
              <a:rPr lang="pt-BR" sz="1700" b="0" i="0" u="sng" strike="noStrike" kern="1200" cap="none" spc="0" baseline="0" dirty="0">
                <a:solidFill>
                  <a:srgbClr val="7F7F7F"/>
                </a:solidFill>
                <a:uFillTx/>
                <a:latin typeface="Tahoma" pitchFamily="34"/>
                <a:ea typeface="Tahoma" pitchFamily="34"/>
                <a:cs typeface="Tahoma" pitchFamily="34"/>
              </a:rPr>
              <a:t>emitir a GRU</a:t>
            </a:r>
            <a:r>
              <a:rPr lang="pt-BR" sz="1700" b="0" i="0" u="none" strike="noStrike" kern="1200" cap="none" spc="0" baseline="0" dirty="0">
                <a:solidFill>
                  <a:srgbClr val="7F7F7F"/>
                </a:solidFill>
                <a:uFillTx/>
                <a:latin typeface="Tahoma" pitchFamily="34"/>
                <a:ea typeface="Tahoma" pitchFamily="34"/>
                <a:cs typeface="Tahoma" pitchFamily="34"/>
              </a:rPr>
              <a:t> e </a:t>
            </a:r>
            <a:r>
              <a:rPr lang="pt-BR" sz="1700" b="0" i="0" u="sng" strike="noStrike" kern="1200" cap="none" spc="0" baseline="0" dirty="0">
                <a:solidFill>
                  <a:srgbClr val="7F7F7F"/>
                </a:solidFill>
                <a:uFillTx/>
                <a:latin typeface="Tahoma" pitchFamily="34"/>
                <a:ea typeface="Tahoma" pitchFamily="34"/>
                <a:cs typeface="Tahoma" pitchFamily="34"/>
              </a:rPr>
              <a:t>acompanhar</a:t>
            </a:r>
            <a:r>
              <a:rPr lang="pt-BR" sz="1700" b="0" i="0" u="none" strike="noStrike" kern="1200" cap="none" spc="0" baseline="0" dirty="0">
                <a:solidFill>
                  <a:srgbClr val="7F7F7F"/>
                </a:solidFill>
                <a:uFillTx/>
                <a:latin typeface="Tahoma" pitchFamily="34"/>
                <a:ea typeface="Tahoma" pitchFamily="34"/>
                <a:cs typeface="Tahoma" pitchFamily="34"/>
              </a:rPr>
              <a:t> o pagamento dos recursos FNDCT</a:t>
            </a:r>
          </a:p>
          <a:p>
            <a:pPr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O manual e seus anexos estão disponíveis em: </a:t>
            </a:r>
            <a:r>
              <a:rPr lang="pt-BR" sz="1700" b="0" i="0" u="none" strike="noStrike" kern="1200" cap="none" spc="0" baseline="0" dirty="0">
                <a:solidFill>
                  <a:srgbClr val="7F7F7F"/>
                </a:solidFill>
                <a:uFillTx/>
                <a:latin typeface="Tahoma" pitchFamily="34"/>
                <a:ea typeface="Tahoma" pitchFamily="34"/>
                <a:cs typeface="Tahoma" pitchFamily="34"/>
                <a:hlinkClick r:id="rId3"/>
              </a:rPr>
              <a:t>http://www.finep.gov.br/area-para-clientes-externo/acompanhamento-financeiro/subvencao-economica</a:t>
            </a:r>
            <a:endParaRPr lang="pt-BR" sz="17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pitchFamily="34"/>
                <a:ea typeface="Tahoma" pitchFamily="34"/>
                <a:cs typeface="Tahoma" pitchFamily="34"/>
              </a:rPr>
              <a:t>Parcelamento de recursos estaduais: serão definidos pelo conforme legislação estadual</a:t>
            </a:r>
          </a:p>
          <a:p>
            <a:pPr marL="0" marR="0" lvl="0" indent="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1700" b="0" i="0" u="none" strike="noStrike" kern="1200" cap="none" spc="0" baseline="0" dirty="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1400" b="0" i="0" u="none" strike="noStrike" kern="1200" cap="none" spc="0" baseline="0" dirty="0">
              <a:solidFill>
                <a:srgbClr val="000000"/>
              </a:solidFill>
              <a:uFillTx/>
              <a:latin typeface="Verdana" pitchFamily="34"/>
              <a:cs typeface="Times New Roman" pitchFamily="18"/>
            </a:endParaRPr>
          </a:p>
          <a:p>
            <a:pPr marL="342900" marR="0" lvl="0" indent="-34290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9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88B50ECB-8E95-BD44-8142-D13F064435C8}"/>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Parcelamento de débitos</a:t>
            </a:r>
            <a:endParaRPr lang="en-US" sz="3600" b="0" i="0" u="none" strike="noStrike" kern="1200" cap="none" spc="0" baseline="0">
              <a:solidFill>
                <a:srgbClr val="DD4F05"/>
              </a:solidFill>
              <a:uFillTx/>
              <a:latin typeface="Tahoma"/>
            </a:endParaRPr>
          </a:p>
        </p:txBody>
      </p:sp>
      <p:sp>
        <p:nvSpPr>
          <p:cNvPr id="4" name="CaixaDeTexto 4">
            <a:extLst>
              <a:ext uri="{FF2B5EF4-FFF2-40B4-BE49-F238E27FC236}">
                <a16:creationId xmlns:a16="http://schemas.microsoft.com/office/drawing/2014/main" id="{FCBFC08C-D96B-204E-8186-97D0BD08A97B}"/>
              </a:ext>
            </a:extLst>
          </p:cNvPr>
          <p:cNvSpPr txBox="1"/>
          <p:nvPr/>
        </p:nvSpPr>
        <p:spPr>
          <a:xfrm>
            <a:off x="1446608" y="764703"/>
            <a:ext cx="9401915" cy="8309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Condições do M-OPE-003/21 – Manual de Orientação ao Parceiro: Tomada de Contas Especial – Recursos FNDCT</a:t>
            </a:r>
            <a:endParaRPr lang="pt-BR" sz="2400" b="0" i="0" u="none" strike="noStrike" kern="1200" cap="none" spc="0" baseline="0">
              <a:solidFill>
                <a:srgbClr val="000000"/>
              </a:solidFill>
              <a:uFillTx/>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447A-E867-9E42-AAA2-05A1CB9179E7}"/>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Recomendações</a:t>
            </a:r>
            <a:endParaRPr lang="en-US" sz="3600" b="0" i="0" u="none" strike="noStrike" kern="1200" cap="none" spc="0" baseline="0">
              <a:solidFill>
                <a:srgbClr val="DD4F05"/>
              </a:solidFill>
              <a:uFillTx/>
              <a:latin typeface="Tahoma"/>
            </a:endParaRPr>
          </a:p>
        </p:txBody>
      </p:sp>
      <p:sp>
        <p:nvSpPr>
          <p:cNvPr id="3" name="Text Placeholder 2">
            <a:extLst>
              <a:ext uri="{FF2B5EF4-FFF2-40B4-BE49-F238E27FC236}">
                <a16:creationId xmlns:a16="http://schemas.microsoft.com/office/drawing/2014/main" id="{8F6FD5F9-5B93-044C-8D92-E6D637140F5B}"/>
              </a:ext>
            </a:extLst>
          </p:cNvPr>
          <p:cNvSpPr txBox="1"/>
          <p:nvPr/>
        </p:nvSpPr>
        <p:spPr>
          <a:xfrm>
            <a:off x="1487491" y="764703"/>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800" b="0" i="0" u="none" strike="noStrike" kern="1200" cap="none" spc="0" baseline="0" dirty="0">
                <a:solidFill>
                  <a:srgbClr val="7F7F7F"/>
                </a:solidFill>
                <a:uFillTx/>
                <a:latin typeface="Tahoma" pitchFamily="34"/>
                <a:ea typeface="Tahoma" pitchFamily="34"/>
                <a:cs typeface="Tahoma" pitchFamily="34"/>
              </a:rPr>
              <a:t>É recomendado que as Parceiras estaduais realizem </a:t>
            </a:r>
            <a:r>
              <a:rPr lang="pt-PT" sz="1800" b="0" i="0" u="sng" strike="noStrike" kern="1200" cap="none" spc="0" baseline="0" dirty="0">
                <a:solidFill>
                  <a:srgbClr val="7F7F7F"/>
                </a:solidFill>
                <a:uFillTx/>
                <a:latin typeface="Tahoma" pitchFamily="34"/>
                <a:ea typeface="Tahoma" pitchFamily="34"/>
                <a:cs typeface="Tahoma" pitchFamily="34"/>
              </a:rPr>
              <a:t>visitas de acompanhamento financeiro e de orientação às empresas beneficiárias</a:t>
            </a:r>
            <a:r>
              <a:rPr lang="pt-PT" sz="1800" b="0" i="0" u="none" strike="noStrike" kern="1200" cap="none" spc="0" baseline="0" dirty="0">
                <a:solidFill>
                  <a:srgbClr val="7F7F7F"/>
                </a:solidFill>
                <a:uFillTx/>
                <a:latin typeface="Tahoma" pitchFamily="34"/>
                <a:ea typeface="Tahoma" pitchFamily="34"/>
                <a:cs typeface="Tahoma" pitchFamily="34"/>
              </a:rPr>
              <a:t> durante a execução do projeto, dirimindo dúvidas, corrigindo equívocos e verificando a boa execução do recurso. (</a:t>
            </a:r>
            <a:r>
              <a:rPr lang="pt-PT" sz="1800" b="0" i="0" u="none" strike="noStrike" kern="1200" cap="none" spc="0" baseline="0" dirty="0" err="1">
                <a:solidFill>
                  <a:srgbClr val="7F7F7F"/>
                </a:solidFill>
                <a:uFillTx/>
                <a:latin typeface="Tahoma" pitchFamily="34"/>
                <a:ea typeface="Tahoma" pitchFamily="34"/>
                <a:cs typeface="Tahoma" pitchFamily="34"/>
              </a:rPr>
              <a:t>Art</a:t>
            </a:r>
            <a:r>
              <a:rPr lang="pt-PT" sz="1800" b="0" i="0" u="none" strike="noStrike" kern="1200" cap="none" spc="0" baseline="0" dirty="0">
                <a:solidFill>
                  <a:srgbClr val="7F7F7F"/>
                </a:solidFill>
                <a:uFillTx/>
                <a:latin typeface="Tahoma" pitchFamily="34"/>
                <a:ea typeface="Tahoma" pitchFamily="34"/>
                <a:cs typeface="Tahoma" pitchFamily="34"/>
              </a:rPr>
              <a:t>. 51 do Decreto 9.283/18). </a:t>
            </a:r>
          </a:p>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Orientar as empresas que a documentação de prestação de contas do projeto deverá ser mantidos em arquivo exclusivo, disponível para fiscalização pelo prazo de </a:t>
            </a:r>
            <a:r>
              <a:rPr lang="pt-BR" sz="1800" b="1" i="0" u="none" strike="noStrike" kern="0" cap="none" spc="0" baseline="0" dirty="0">
                <a:solidFill>
                  <a:srgbClr val="7F7F7F"/>
                </a:solidFill>
                <a:uFillTx/>
                <a:latin typeface="Tahoma" pitchFamily="34"/>
                <a:ea typeface="Tahoma" pitchFamily="34"/>
                <a:cs typeface="Tahoma" pitchFamily="34"/>
              </a:rPr>
              <a:t>5</a:t>
            </a:r>
            <a:r>
              <a:rPr lang="pt-BR" sz="1800" b="1" i="0" u="none" strike="noStrike" kern="1200" cap="none" spc="0" baseline="0" dirty="0">
                <a:solidFill>
                  <a:srgbClr val="7F7F7F"/>
                </a:solidFill>
                <a:uFillTx/>
                <a:latin typeface="Tahoma" pitchFamily="34"/>
                <a:ea typeface="Tahoma" pitchFamily="34"/>
                <a:cs typeface="Tahoma" pitchFamily="34"/>
              </a:rPr>
              <a:t> anos </a:t>
            </a:r>
            <a:r>
              <a:rPr lang="pt-BR" sz="1800" b="0" i="0" u="none" strike="noStrike" kern="1200" cap="none" spc="0" baseline="0" dirty="0">
                <a:solidFill>
                  <a:srgbClr val="7F7F7F"/>
                </a:solidFill>
                <a:uFillTx/>
                <a:latin typeface="Tahoma" pitchFamily="34"/>
                <a:ea typeface="Tahoma" pitchFamily="34"/>
                <a:cs typeface="Tahoma" pitchFamily="34"/>
              </a:rPr>
              <a:t>a contar da data da aprovação da prestação de contas.</a:t>
            </a:r>
          </a:p>
          <a:p>
            <a:pPr marR="0" lvl="0" indent="-342900" algn="just" defTabSz="457200" rtl="0" fontAlgn="auto" hangingPunct="1">
              <a:lnSpc>
                <a:spcPct val="100000"/>
              </a:lnSpc>
              <a:spcBef>
                <a:spcPts val="20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A Parceira deve documentar e conceder anuências por </a:t>
            </a:r>
            <a:r>
              <a:rPr lang="pt-BR" sz="1800" b="0" i="0" u="none" strike="noStrike" kern="1200" cap="none" spc="0" baseline="0" dirty="0" err="1">
                <a:solidFill>
                  <a:srgbClr val="7F7F7F"/>
                </a:solidFill>
                <a:uFillTx/>
                <a:latin typeface="Tahoma" pitchFamily="34"/>
                <a:ea typeface="Tahoma" pitchFamily="34"/>
                <a:cs typeface="Tahoma" pitchFamily="34"/>
              </a:rPr>
              <a:t>ofício</a:t>
            </a:r>
            <a:r>
              <a:rPr lang="pt-BR" sz="1800" b="0" i="0" u="none" strike="noStrike" kern="1200" cap="none" spc="0" baseline="0" dirty="0">
                <a:solidFill>
                  <a:srgbClr val="7F7F7F"/>
                </a:solidFill>
                <a:uFillTx/>
                <a:latin typeface="Tahoma" pitchFamily="34"/>
                <a:ea typeface="Tahoma" pitchFamily="34"/>
                <a:cs typeface="Tahoma" pitchFamily="34"/>
              </a:rPr>
              <a:t>.</a:t>
            </a:r>
          </a:p>
          <a:p>
            <a:pPr marR="0" lvl="0" indent="-342900" algn="just" defTabSz="457200" rtl="0" fontAlgn="auto" hangingPunct="1">
              <a:lnSpc>
                <a:spcPct val="100000"/>
              </a:lnSpc>
              <a:spcBef>
                <a:spcPts val="20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Todos os documentos (</a:t>
            </a:r>
            <a:r>
              <a:rPr lang="pt-BR" sz="1800" b="0" i="0" u="none" strike="noStrike" kern="1200" cap="none" spc="0" baseline="0" dirty="0" err="1">
                <a:solidFill>
                  <a:srgbClr val="7F7F7F"/>
                </a:solidFill>
                <a:uFillTx/>
                <a:latin typeface="Tahoma" pitchFamily="34"/>
                <a:ea typeface="Tahoma" pitchFamily="34"/>
                <a:cs typeface="Tahoma" pitchFamily="34"/>
              </a:rPr>
              <a:t>prestação</a:t>
            </a:r>
            <a:r>
              <a:rPr lang="pt-BR" sz="1800" b="0" i="0" u="none" strike="noStrike" kern="1200" cap="none" spc="0" baseline="0" dirty="0">
                <a:solidFill>
                  <a:srgbClr val="7F7F7F"/>
                </a:solidFill>
                <a:uFillTx/>
                <a:latin typeface="Tahoma" pitchFamily="34"/>
                <a:ea typeface="Tahoma" pitchFamily="34"/>
                <a:cs typeface="Tahoma" pitchFamily="34"/>
              </a:rPr>
              <a:t> de contas e remanejamento) devem conter as assinaturas </a:t>
            </a:r>
            <a:r>
              <a:rPr lang="pt-BR" sz="1800" b="0" i="0" u="none" strike="noStrike" kern="1200" cap="none" spc="0" baseline="0" dirty="0" err="1">
                <a:solidFill>
                  <a:srgbClr val="7F7F7F"/>
                </a:solidFill>
                <a:uFillTx/>
                <a:latin typeface="Tahoma" pitchFamily="34"/>
                <a:ea typeface="Tahoma" pitchFamily="34"/>
                <a:cs typeface="Tahoma" pitchFamily="34"/>
              </a:rPr>
              <a:t>eletrônicas</a:t>
            </a:r>
            <a:r>
              <a:rPr lang="pt-BR" sz="1800" b="0" i="0" u="none" strike="noStrike" kern="1200" cap="none" spc="0" baseline="0" dirty="0">
                <a:solidFill>
                  <a:srgbClr val="7F7F7F"/>
                </a:solidFill>
                <a:uFillTx/>
                <a:latin typeface="Tahoma" pitchFamily="34"/>
                <a:ea typeface="Tahoma" pitchFamily="34"/>
                <a:cs typeface="Tahoma" pitchFamily="34"/>
              </a:rPr>
              <a:t> do Ordenador de Despesas e do Coordenador do Projeto ou dirigente </a:t>
            </a:r>
            <a:r>
              <a:rPr lang="pt-BR" sz="1800" b="0" i="0" u="none" strike="noStrike" kern="1200" cap="none" spc="0" baseline="0" dirty="0" err="1">
                <a:solidFill>
                  <a:srgbClr val="7F7F7F"/>
                </a:solidFill>
                <a:uFillTx/>
                <a:latin typeface="Tahoma" pitchFamily="34"/>
                <a:ea typeface="Tahoma" pitchFamily="34"/>
                <a:cs typeface="Tahoma" pitchFamily="34"/>
              </a:rPr>
              <a:t>máximo</a:t>
            </a:r>
            <a:r>
              <a:rPr lang="pt-BR" sz="1800" b="0" i="0" u="none" strike="noStrike" kern="1200" cap="none" spc="0" baseline="0" dirty="0">
                <a:solidFill>
                  <a:srgbClr val="7F7F7F"/>
                </a:solidFill>
                <a:uFillTx/>
                <a:latin typeface="Tahoma" pitchFamily="34"/>
                <a:ea typeface="Tahoma" pitchFamily="34"/>
                <a:cs typeface="Tahoma" pitchFamily="34"/>
              </a:rPr>
              <a:t> da empresa, caso sejam digitais.</a:t>
            </a:r>
          </a:p>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Os manuais de orientação ao parceiro de prestação de contas financeira, de Tomada de Contas Especial e outras documentações de apoio estão disponíveis em: </a:t>
            </a:r>
            <a:r>
              <a:rPr lang="pt-BR" sz="1800" b="0" i="0" u="none" strike="noStrike" kern="1200" cap="none" spc="0" baseline="0" dirty="0">
                <a:solidFill>
                  <a:srgbClr val="7F7F7F"/>
                </a:solidFill>
                <a:uFillTx/>
                <a:latin typeface="Tahoma" pitchFamily="34"/>
                <a:ea typeface="Tahoma" pitchFamily="34"/>
                <a:cs typeface="Tahoma" pitchFamily="34"/>
                <a:hlinkClick r:id="rId3"/>
              </a:rPr>
              <a:t>http://www.finep.gov.br/area-para-clientes-externo/acompanhamento-financeiro/subvencao-econômica</a:t>
            </a:r>
            <a:r>
              <a:rPr lang="pt-BR" sz="1800" b="0" i="0" u="none" strike="noStrike" kern="1200" cap="none" spc="0" baseline="0" dirty="0">
                <a:solidFill>
                  <a:srgbClr val="7F7F7F"/>
                </a:solidFill>
                <a:uFillTx/>
                <a:latin typeface="Tahoma" pitchFamily="34"/>
                <a:ea typeface="Tahoma" pitchFamily="34"/>
                <a:cs typeface="Tahoma" pitchFamily="34"/>
              </a:rPr>
              <a:t> </a:t>
            </a: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AB-30BC-D34B-92AC-B57D28344550}"/>
              </a:ext>
            </a:extLst>
          </p:cNvPr>
          <p:cNvSpPr txBox="1"/>
          <p:nvPr/>
        </p:nvSpPr>
        <p:spPr>
          <a:xfrm>
            <a:off x="1446608" y="0"/>
            <a:ext cx="6809628"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lnSpcReduction="1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Entendimentos Jurisprudenciais</a:t>
            </a:r>
            <a:br>
              <a:rPr lang="pt-BR" sz="2100" b="1" i="0" u="none" strike="noStrike" kern="1200" cap="none" spc="0" baseline="0">
                <a:solidFill>
                  <a:srgbClr val="000000"/>
                </a:solidFill>
                <a:uFillTx/>
                <a:latin typeface="Verdana" pitchFamily="34"/>
                <a:cs typeface="Tahoma" pitchFamily="34"/>
              </a:rPr>
            </a:br>
            <a:endParaRPr lang="en-US" sz="2100" b="1" i="0" u="none" strike="noStrike" kern="1200" cap="none" spc="0" baseline="0">
              <a:solidFill>
                <a:srgbClr val="000000"/>
              </a:solidFill>
              <a:uFillTx/>
              <a:latin typeface="Verdana" pitchFamily="34"/>
              <a:cs typeface="Tahoma" pitchFamily="34"/>
            </a:endParaRPr>
          </a:p>
        </p:txBody>
      </p:sp>
      <p:sp>
        <p:nvSpPr>
          <p:cNvPr id="3" name="Text Placeholder 2">
            <a:extLst>
              <a:ext uri="{FF2B5EF4-FFF2-40B4-BE49-F238E27FC236}">
                <a16:creationId xmlns:a16="http://schemas.microsoft.com/office/drawing/2014/main" id="{1C08175D-E479-EC41-8869-64D997AD200F}"/>
              </a:ext>
            </a:extLst>
          </p:cNvPr>
          <p:cNvSpPr txBox="1"/>
          <p:nvPr/>
        </p:nvSpPr>
        <p:spPr>
          <a:xfrm>
            <a:off x="1507973" y="954935"/>
            <a:ext cx="9196532" cy="54263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Boletins de Jurisprudência do TCU </a:t>
            </a:r>
            <a:r>
              <a:rPr lang="pt-BR" sz="1800" b="0" i="0" u="none" strike="noStrike" kern="1200" cap="none" spc="0" baseline="0" dirty="0" err="1">
                <a:solidFill>
                  <a:srgbClr val="7F7F7F"/>
                </a:solidFill>
                <a:uFillTx/>
                <a:latin typeface="Tahoma" pitchFamily="34"/>
                <a:ea typeface="Tahoma" pitchFamily="34"/>
                <a:cs typeface="Tahoma" pitchFamily="34"/>
              </a:rPr>
              <a:t>nºs</a:t>
            </a:r>
            <a:r>
              <a:rPr lang="pt-BR" sz="1800" b="0" i="0" u="none" strike="noStrike" kern="1200" cap="none" spc="0" baseline="0" dirty="0">
                <a:solidFill>
                  <a:srgbClr val="7F7F7F"/>
                </a:solidFill>
                <a:uFillTx/>
                <a:latin typeface="Tahoma" pitchFamily="34"/>
                <a:ea typeface="Tahoma" pitchFamily="34"/>
                <a:cs typeface="Tahoma" pitchFamily="34"/>
              </a:rPr>
              <a:t> 146/201610 e 215/201811, os quais asseveram que não deve ser imputado ao convenente débito relativo a </a:t>
            </a:r>
            <a:r>
              <a:rPr lang="pt-BR" sz="1800" b="1" i="0" u="none" strike="noStrike" kern="1200" cap="none" spc="0" baseline="0" dirty="0">
                <a:solidFill>
                  <a:srgbClr val="7F7F7F"/>
                </a:solidFill>
                <a:uFillTx/>
                <a:latin typeface="Tahoma" pitchFamily="34"/>
                <a:ea typeface="Tahoma" pitchFamily="34"/>
                <a:cs typeface="Tahoma" pitchFamily="34"/>
              </a:rPr>
              <a:t>taxas e tarifas bancárias</a:t>
            </a:r>
            <a:r>
              <a:rPr lang="pt-BR" sz="1800" b="0" i="0" u="none" strike="noStrike" kern="1200" cap="none" spc="0" baseline="0" dirty="0">
                <a:solidFill>
                  <a:srgbClr val="7F7F7F"/>
                </a:solidFill>
                <a:uFillTx/>
                <a:latin typeface="Tahoma" pitchFamily="34"/>
                <a:ea typeface="Tahoma" pitchFamily="34"/>
                <a:cs typeface="Tahoma" pitchFamily="34"/>
              </a:rPr>
              <a:t> decorrentes da utilização de serviços </a:t>
            </a:r>
            <a:r>
              <a:rPr lang="pt-BR" sz="1800" b="1" i="0" u="none" strike="noStrike" kern="1200" cap="none" spc="0" baseline="0" dirty="0">
                <a:solidFill>
                  <a:srgbClr val="7F7F7F"/>
                </a:solidFill>
                <a:uFillTx/>
                <a:latin typeface="Tahoma" pitchFamily="34"/>
                <a:ea typeface="Tahoma" pitchFamily="34"/>
                <a:cs typeface="Tahoma" pitchFamily="34"/>
              </a:rPr>
              <a:t>bancários necessários e inevitáveis para a manutenção da conta corrente específica</a:t>
            </a:r>
            <a:r>
              <a:rPr lang="pt-BR" sz="1800" b="0" i="0" u="none" strike="noStrike" kern="1200" cap="none" spc="0" baseline="0" dirty="0">
                <a:solidFill>
                  <a:srgbClr val="7F7F7F"/>
                </a:solidFill>
                <a:uFillTx/>
                <a:latin typeface="Tahoma" pitchFamily="34"/>
                <a:ea typeface="Tahoma" pitchFamily="34"/>
                <a:cs typeface="Tahoma" pitchFamily="34"/>
              </a:rPr>
              <a:t> e para a gestão do projeto.</a:t>
            </a:r>
          </a:p>
          <a:p>
            <a:pPr marR="0" lvl="0" indent="-342900" algn="just" defTabSz="457200" rtl="0" fontAlgn="auto" hangingPunct="1">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Devolução Intempestiva. Boa fé. De acordo com parecer jurídico da Finep, se configura boa-fé os casos em que o responsável pelo débito agiu de acordo com os preceitos e princípios de direito, pautando sua conduta com o ideário de lealdade, probidade e honestidade durante a gestão dos recursos públicos, não se cobrando juros de mora, desde que ocorra o pagamento integral do débito original acrescido de correção monetária e que haja indício de boa-fé do responsável. </a:t>
            </a:r>
          </a:p>
          <a:p>
            <a:pPr marR="0" lvl="0" indent="-342900" algn="just" defTabSz="457200" rtl="0" fontAlgn="auto" hangingPunct="1">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Ainda, conforme assentado pela jurisprudência da 2ª Câmara do TCU, o dispêndio de recursos fora do prazo de vigência não impõe, por si só, a necessidade de devolução dos recursos. Comprovação que os dispêndios contribuíram para o atingimento dos objetivos pactuados. Acórdão TCU nº 5.674/2015 – 2ª Câmara e Acórdão TCU nº 7.427/2016</a:t>
            </a:r>
          </a:p>
          <a:p>
            <a:pPr marR="0" lvl="0" indent="-342900" algn="just" defTabSz="457200" rtl="0" fontAlgn="auto" hangingPunct="1">
              <a:spcBef>
                <a:spcPts val="4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Contratações Irregulares: </a:t>
            </a:r>
            <a:r>
              <a:rPr lang="pt-BR" sz="1800" b="0" i="0" u="none" strike="noStrike" kern="1200" cap="none" spc="0" baseline="0" dirty="0" err="1">
                <a:solidFill>
                  <a:srgbClr val="7F7F7F"/>
                </a:solidFill>
                <a:uFillTx/>
                <a:latin typeface="Tahoma" pitchFamily="34"/>
                <a:ea typeface="Tahoma" pitchFamily="34"/>
                <a:cs typeface="Tahoma" pitchFamily="34"/>
              </a:rPr>
              <a:t>i</a:t>
            </a:r>
            <a:r>
              <a:rPr lang="pt-BR" sz="1800" b="0" i="0" u="none" strike="noStrike" kern="1200" cap="none" spc="0" baseline="0" dirty="0">
                <a:solidFill>
                  <a:srgbClr val="7F7F7F"/>
                </a:solidFill>
                <a:uFillTx/>
                <a:latin typeface="Tahoma" pitchFamily="34"/>
                <a:ea typeface="Tahoma" pitchFamily="34"/>
                <a:cs typeface="Tahoma" pitchFamily="34"/>
              </a:rPr>
              <a:t>) cumprimento do objeto; </a:t>
            </a:r>
            <a:r>
              <a:rPr lang="pt-BR" sz="1800" b="0" i="0" u="none" strike="noStrike" kern="1200" cap="none" spc="0" baseline="0" dirty="0" err="1">
                <a:solidFill>
                  <a:srgbClr val="7F7F7F"/>
                </a:solidFill>
                <a:uFillTx/>
                <a:latin typeface="Tahoma" pitchFamily="34"/>
                <a:ea typeface="Tahoma" pitchFamily="34"/>
                <a:cs typeface="Tahoma" pitchFamily="34"/>
              </a:rPr>
              <a:t>ii</a:t>
            </a:r>
            <a:r>
              <a:rPr lang="pt-BR" sz="1800" b="0" i="0" u="none" strike="noStrike" kern="1200" cap="none" spc="0" baseline="0" dirty="0">
                <a:solidFill>
                  <a:srgbClr val="7F7F7F"/>
                </a:solidFill>
                <a:uFillTx/>
                <a:latin typeface="Tahoma" pitchFamily="34"/>
                <a:ea typeface="Tahoma" pitchFamily="34"/>
                <a:cs typeface="Tahoma" pitchFamily="34"/>
              </a:rPr>
              <a:t>) ausência de indício de fraude, malversação ou desvio de recurso; </a:t>
            </a:r>
            <a:r>
              <a:rPr lang="pt-BR" sz="1800" b="0" i="0" u="none" strike="noStrike" kern="1200" cap="none" spc="0" baseline="0" dirty="0" err="1">
                <a:solidFill>
                  <a:srgbClr val="7F7F7F"/>
                </a:solidFill>
                <a:uFillTx/>
                <a:latin typeface="Tahoma" pitchFamily="34"/>
                <a:ea typeface="Tahoma" pitchFamily="34"/>
                <a:cs typeface="Tahoma" pitchFamily="34"/>
              </a:rPr>
              <a:t>iii</a:t>
            </a:r>
            <a:r>
              <a:rPr lang="pt-BR" sz="1800" b="0" i="0" u="none" strike="noStrike" kern="1200" cap="none" spc="0" baseline="0" dirty="0">
                <a:solidFill>
                  <a:srgbClr val="7F7F7F"/>
                </a:solidFill>
                <a:uFillTx/>
                <a:latin typeface="Tahoma" pitchFamily="34"/>
                <a:ea typeface="Tahoma" pitchFamily="34"/>
                <a:cs typeface="Tahoma" pitchFamily="34"/>
              </a:rPr>
              <a:t>) ausência de dano ao erário caso os preços contratados sejam compatíveis com os de mercado. Acórdão 1441/2016 do Plenário do TCU </a:t>
            </a: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a:p>
            <a:pPr marL="342900" marR="0" lvl="0" indent="-342900" algn="just" defTabSz="457200" rtl="0" fontAlgn="auto" hangingPunct="1">
              <a:lnSpc>
                <a:spcPct val="90000"/>
              </a:lnSpc>
              <a:spcBef>
                <a:spcPts val="300"/>
              </a:spcBef>
              <a:spcAft>
                <a:spcPts val="0"/>
              </a:spcAft>
              <a:buNone/>
              <a:tabLst/>
              <a:defRPr sz="1800" b="0" i="0" u="none" strike="noStrike" kern="0" cap="none" spc="0" baseline="0">
                <a:solidFill>
                  <a:srgbClr val="000000"/>
                </a:solidFill>
                <a:uFillTx/>
              </a:defRPr>
            </a:pPr>
            <a:endParaRPr lang="pt-BR" sz="1350" b="0" i="0" u="none" strike="noStrike" kern="1200" cap="none" spc="0" baseline="0" dirty="0">
              <a:solidFill>
                <a:srgbClr val="000000"/>
              </a:solidFill>
              <a:uFillTx/>
              <a:latin typeface="CIDFont+F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ítulo 6">
            <a:extLst>
              <a:ext uri="{FF2B5EF4-FFF2-40B4-BE49-F238E27FC236}">
                <a16:creationId xmlns:a16="http://schemas.microsoft.com/office/drawing/2014/main" id="{67937A79-1AAF-ED43-BB40-754F9B3D58CE}"/>
              </a:ext>
            </a:extLst>
          </p:cNvPr>
          <p:cNvSpPr txBox="1"/>
          <p:nvPr/>
        </p:nvSpPr>
        <p:spPr>
          <a:xfrm>
            <a:off x="850900" y="205977"/>
            <a:ext cx="10985495" cy="127992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Gestão financeira – Execução e prestação de contas da Parceira Estadual à Finep</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3200" b="0" i="0" u="none" strike="noStrike" kern="1200" cap="none" spc="0" baseline="0" dirty="0">
              <a:solidFill>
                <a:srgbClr val="DD4F05"/>
              </a:solidFill>
              <a:uFillTx/>
              <a:latin typeface="Tahoma"/>
            </a:endParaRPr>
          </a:p>
        </p:txBody>
      </p:sp>
      <p:sp>
        <p:nvSpPr>
          <p:cNvPr id="4" name="Google Shape;126;p2">
            <a:extLst>
              <a:ext uri="{FF2B5EF4-FFF2-40B4-BE49-F238E27FC236}">
                <a16:creationId xmlns:a16="http://schemas.microsoft.com/office/drawing/2014/main" id="{FEA0EA4D-B8CD-9C45-809F-10DADBBD25EE}"/>
              </a:ext>
            </a:extLst>
          </p:cNvPr>
          <p:cNvSpPr/>
          <p:nvPr/>
        </p:nvSpPr>
        <p:spPr>
          <a:xfrm>
            <a:off x="144738" y="353740"/>
            <a:ext cx="579162" cy="522560"/>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fontScale="77500" lnSpcReduction="2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800" b="0" i="0" u="none" strike="noStrike" kern="1200" cap="none" spc="0" baseline="0" dirty="0">
                <a:solidFill>
                  <a:srgbClr val="FFFFFF"/>
                </a:solidFill>
                <a:uFillTx/>
                <a:latin typeface="Tahoma"/>
                <a:ea typeface="Tahoma"/>
                <a:cs typeface="Tahoma"/>
              </a:rPr>
              <a:t>2.2</a:t>
            </a:r>
            <a:endParaRPr lang="pt-BR" sz="2800" b="0" i="0" u="none" strike="noStrike" kern="1200" cap="none" spc="0" baseline="0" dirty="0">
              <a:solidFill>
                <a:srgbClr val="000000"/>
              </a:solidFill>
              <a:uFillTx/>
              <a:latin typeface="Calibri"/>
            </a:endParaRPr>
          </a:p>
        </p:txBody>
      </p:sp>
      <p:sp>
        <p:nvSpPr>
          <p:cNvPr id="5" name="Espaço Reservado para Conteúdo 2">
            <a:extLst>
              <a:ext uri="{FF2B5EF4-FFF2-40B4-BE49-F238E27FC236}">
                <a16:creationId xmlns:a16="http://schemas.microsoft.com/office/drawing/2014/main" id="{A8A42216-89E9-6848-B18E-22103F913A77}"/>
              </a:ext>
            </a:extLst>
          </p:cNvPr>
          <p:cNvSpPr txBox="1"/>
          <p:nvPr/>
        </p:nvSpPr>
        <p:spPr>
          <a:xfrm>
            <a:off x="740228" y="1412776"/>
            <a:ext cx="10972393" cy="4894855"/>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10000"/>
          </a:bodyPr>
          <a:lstStyle/>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Principais orientações</a:t>
            </a:r>
          </a:p>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endParaRPr lang="pt-BR" sz="3200" dirty="0">
              <a:solidFill>
                <a:srgbClr val="DD4F05"/>
              </a:solidFill>
              <a:latin typeface="Tahoma"/>
            </a:endParaRPr>
          </a:p>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endParaRPr lang="pt-BR" sz="2000" dirty="0">
              <a:solidFill>
                <a:srgbClr val="DD4F05"/>
              </a:solidFill>
              <a:latin typeface="Tahoma"/>
            </a:endParaRPr>
          </a:p>
          <a:p>
            <a:pPr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BR" sz="2000" dirty="0">
                <a:solidFill>
                  <a:srgbClr val="7F7F7F"/>
                </a:solidFill>
                <a:latin typeface="Tahoma"/>
              </a:rPr>
              <a:t>A conta bancária para o recurso FNDCT deverá ser em banco público federal;</a:t>
            </a:r>
          </a:p>
          <a:p>
            <a:pPr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BR" sz="2000" dirty="0">
                <a:solidFill>
                  <a:srgbClr val="7F7F7F"/>
                </a:solidFill>
                <a:latin typeface="Tahoma"/>
              </a:rPr>
              <a:t>Obrigação de conta corrente exclusiva, sendo uma para recursos federais (Finep) e uma para contrapartida (2 contas) conforme o Art. 3º, § 1º da IN CDFNCDT MCT 01/2010;</a:t>
            </a:r>
          </a:p>
          <a:p>
            <a:pPr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PT" sz="2000" dirty="0">
                <a:solidFill>
                  <a:srgbClr val="7F7F7F"/>
                </a:solidFill>
                <a:latin typeface="Tahoma"/>
              </a:rPr>
              <a:t>Vedação de retiradas de recursos da conta corrente exclusiva para pagamentos estranhos ao programa, sob pena de glosa;</a:t>
            </a:r>
            <a:endParaRPr lang="pt-BR" sz="2000" dirty="0">
              <a:solidFill>
                <a:srgbClr val="7F7F7F"/>
              </a:solidFill>
              <a:latin typeface="Tahoma"/>
            </a:endParaRPr>
          </a:p>
          <a:p>
            <a:pPr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PT" sz="2000" kern="0" dirty="0">
                <a:solidFill>
                  <a:srgbClr val="7F7F7F"/>
                </a:solidFill>
                <a:latin typeface="Tahoma"/>
              </a:rPr>
              <a:t>São </a:t>
            </a:r>
            <a:r>
              <a:rPr lang="pt-PT" sz="2000" dirty="0">
                <a:solidFill>
                  <a:srgbClr val="7F7F7F"/>
                </a:solidFill>
                <a:latin typeface="Tahoma"/>
              </a:rPr>
              <a:t>permitidas as taxas bancárias que sejam necessárias e inevitáveis para a manutenção da conta corrente específica do programa (</a:t>
            </a:r>
            <a:r>
              <a:rPr lang="pt-BR" sz="2000" dirty="0">
                <a:solidFill>
                  <a:srgbClr val="7F7F7F"/>
                </a:solidFill>
                <a:latin typeface="Tahoma"/>
              </a:rPr>
              <a:t>Boletins de </a:t>
            </a:r>
            <a:r>
              <a:rPr lang="pt-BR" sz="2000" dirty="0" err="1">
                <a:solidFill>
                  <a:srgbClr val="7F7F7F"/>
                </a:solidFill>
                <a:latin typeface="Tahoma"/>
              </a:rPr>
              <a:t>Jurisprudência</a:t>
            </a:r>
            <a:r>
              <a:rPr lang="pt-BR" sz="2000" dirty="0">
                <a:solidFill>
                  <a:srgbClr val="7F7F7F"/>
                </a:solidFill>
                <a:latin typeface="Tahoma"/>
              </a:rPr>
              <a:t> nº 146/2016 e n</a:t>
            </a:r>
            <a:r>
              <a:rPr lang="pt-BR" sz="2000" kern="0" dirty="0">
                <a:solidFill>
                  <a:srgbClr val="7F7F7F"/>
                </a:solidFill>
                <a:latin typeface="Tahoma"/>
              </a:rPr>
              <a:t>º</a:t>
            </a:r>
            <a:r>
              <a:rPr lang="pt-BR" sz="2000" dirty="0">
                <a:solidFill>
                  <a:srgbClr val="7F7F7F"/>
                </a:solidFill>
                <a:latin typeface="Tahoma"/>
              </a:rPr>
              <a:t> 215/2018 do TCU</a:t>
            </a:r>
            <a:r>
              <a:rPr lang="pt-PT" sz="2000" dirty="0">
                <a:solidFill>
                  <a:srgbClr val="7F7F7F"/>
                </a:solidFill>
                <a:latin typeface="Tahoma"/>
              </a:rPr>
              <a:t>).</a:t>
            </a:r>
          </a:p>
          <a:p>
            <a:pPr marL="0" marR="0" lvl="0" indent="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a:endParaRPr>
          </a:p>
          <a:p>
            <a:pPr marL="0" marR="0" lvl="0" indent="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a:endParaRPr>
          </a:p>
        </p:txBody>
      </p:sp>
      <p:sp>
        <p:nvSpPr>
          <p:cNvPr id="6" name="Title 1">
            <a:extLst>
              <a:ext uri="{FF2B5EF4-FFF2-40B4-BE49-F238E27FC236}">
                <a16:creationId xmlns:a16="http://schemas.microsoft.com/office/drawing/2014/main" id="{889B4EE1-E3D0-3340-A325-0D7AC85A5588}"/>
              </a:ext>
            </a:extLst>
          </p:cNvPr>
          <p:cNvSpPr txBox="1"/>
          <p:nvPr/>
        </p:nvSpPr>
        <p:spPr>
          <a:xfrm>
            <a:off x="839416" y="233019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DD4F05"/>
                </a:solidFill>
                <a:uFillTx/>
                <a:latin typeface="Tahoma"/>
              </a:rPr>
              <a:t>Conta corrente </a:t>
            </a:r>
            <a:endParaRPr lang="en-US" sz="2400" b="0" i="0" u="none" strike="noStrike" kern="1200" cap="none" spc="0" baseline="0" dirty="0">
              <a:solidFill>
                <a:srgbClr val="DD4F05"/>
              </a:solidFill>
              <a:uFillTx/>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Google Shape;136;p3">
            <a:extLst>
              <a:ext uri="{FF2B5EF4-FFF2-40B4-BE49-F238E27FC236}">
                <a16:creationId xmlns:a16="http://schemas.microsoft.com/office/drawing/2014/main" id="{280A38BF-AD5C-F545-971E-5873304A9355}"/>
              </a:ext>
            </a:extLst>
          </p:cNvPr>
          <p:cNvSpPr/>
          <p:nvPr/>
        </p:nvSpPr>
        <p:spPr>
          <a:xfrm>
            <a:off x="8353669" y="2114820"/>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E14B00"/>
          </a:solidFill>
          <a:ln cap="flat">
            <a:noFill/>
            <a:prstDash val="soli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Parcelamento de débitos</a:t>
            </a:r>
            <a:endParaRPr lang="pt-BR" sz="1800" b="0" i="0" u="none" strike="noStrike" kern="1200" cap="none" spc="0" baseline="0" dirty="0">
              <a:solidFill>
                <a:srgbClr val="000000"/>
              </a:solidFill>
              <a:uFillTx/>
              <a:latin typeface="Calibri"/>
            </a:endParaRPr>
          </a:p>
        </p:txBody>
      </p:sp>
      <p:sp>
        <p:nvSpPr>
          <p:cNvPr id="3" name="Google Shape;137;p3">
            <a:extLst>
              <a:ext uri="{FF2B5EF4-FFF2-40B4-BE49-F238E27FC236}">
                <a16:creationId xmlns:a16="http://schemas.microsoft.com/office/drawing/2014/main" id="{9B0C77CD-1AD1-204C-97A4-75BC2A8E1AE5}"/>
              </a:ext>
            </a:extLst>
          </p:cNvPr>
          <p:cNvSpPr/>
          <p:nvPr/>
        </p:nvSpPr>
        <p:spPr>
          <a:xfrm>
            <a:off x="5292957" y="3526941"/>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Encerramento técnico do programa no estado </a:t>
            </a:r>
          </a:p>
        </p:txBody>
      </p:sp>
      <p:sp>
        <p:nvSpPr>
          <p:cNvPr id="4" name="Google Shape;138;p3">
            <a:extLst>
              <a:ext uri="{FF2B5EF4-FFF2-40B4-BE49-F238E27FC236}">
                <a16:creationId xmlns:a16="http://schemas.microsoft.com/office/drawing/2014/main" id="{5FF9CB55-5739-4C46-A161-FCB3BA428ECF}"/>
              </a:ext>
            </a:extLst>
          </p:cNvPr>
          <p:cNvSpPr/>
          <p:nvPr/>
        </p:nvSpPr>
        <p:spPr>
          <a:xfrm>
            <a:off x="8353669" y="3528177"/>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E14B00"/>
          </a:solidFill>
          <a:ln cap="flat">
            <a:noFill/>
            <a:prstDash val="soli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Aprovação do </a:t>
            </a:r>
            <a:r>
              <a:rPr lang="pt-BR" sz="1050" b="0" i="0" u="none" strike="noStrike" kern="0" cap="none" spc="0" baseline="0" dirty="0">
                <a:solidFill>
                  <a:srgbClr val="FFFFFF"/>
                </a:solidFill>
                <a:uFillTx/>
                <a:latin typeface="Tahoma"/>
                <a:ea typeface="Tahoma"/>
                <a:cs typeface="Tahoma"/>
              </a:rPr>
              <a:t>p</a:t>
            </a:r>
            <a:r>
              <a:rPr lang="pt-BR" sz="1050" b="0" i="0" u="none" strike="noStrike" kern="1200" cap="none" spc="0" baseline="0" dirty="0">
                <a:solidFill>
                  <a:srgbClr val="FFFFFF"/>
                </a:solidFill>
                <a:uFillTx/>
                <a:latin typeface="Tahoma"/>
                <a:ea typeface="Tahoma"/>
                <a:cs typeface="Tahoma"/>
              </a:rPr>
              <a:t>rograma (com ou sem ressalvas)</a:t>
            </a:r>
            <a:endParaRPr lang="pt-BR" sz="1800" b="0" i="0" u="none" strike="noStrike" kern="1200" cap="none" spc="0" baseline="0" dirty="0">
              <a:solidFill>
                <a:srgbClr val="000000"/>
              </a:solidFill>
              <a:uFillTx/>
              <a:latin typeface="Calibri"/>
            </a:endParaRPr>
          </a:p>
        </p:txBody>
      </p:sp>
      <p:sp>
        <p:nvSpPr>
          <p:cNvPr id="5" name="Google Shape;139;p3">
            <a:extLst>
              <a:ext uri="{FF2B5EF4-FFF2-40B4-BE49-F238E27FC236}">
                <a16:creationId xmlns:a16="http://schemas.microsoft.com/office/drawing/2014/main" id="{3E4A680B-0EAF-5142-9F8E-74E77867B3B2}"/>
              </a:ext>
            </a:extLst>
          </p:cNvPr>
          <p:cNvSpPr/>
          <p:nvPr/>
        </p:nvSpPr>
        <p:spPr>
          <a:xfrm>
            <a:off x="8349659" y="4931073"/>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E14B00"/>
          </a:solidFill>
          <a:ln cap="flat">
            <a:noFill/>
            <a:prstDash val="soli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a:solidFill>
                  <a:srgbClr val="FFFFFF"/>
                </a:solidFill>
                <a:uFillTx/>
                <a:latin typeface="Tahoma"/>
                <a:ea typeface="Tahoma"/>
                <a:cs typeface="Tahoma"/>
              </a:rPr>
              <a:t>TCE</a:t>
            </a:r>
            <a:endParaRPr lang="pt-BR" sz="1800" b="0" i="0" u="none" strike="noStrike" kern="1200" cap="none" spc="0" baseline="0">
              <a:solidFill>
                <a:srgbClr val="000000"/>
              </a:solidFill>
              <a:uFillTx/>
              <a:latin typeface="Calibri"/>
            </a:endParaRPr>
          </a:p>
        </p:txBody>
      </p:sp>
      <p:sp>
        <p:nvSpPr>
          <p:cNvPr id="6" name="Google Shape;140;p3">
            <a:extLst>
              <a:ext uri="{FF2B5EF4-FFF2-40B4-BE49-F238E27FC236}">
                <a16:creationId xmlns:a16="http://schemas.microsoft.com/office/drawing/2014/main" id="{4C424B4D-07D4-954F-8D9D-D22B61269F5F}"/>
              </a:ext>
            </a:extLst>
          </p:cNvPr>
          <p:cNvSpPr/>
          <p:nvPr/>
        </p:nvSpPr>
        <p:spPr>
          <a:xfrm>
            <a:off x="6821752" y="3528177"/>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Encerramento financeiro do programa no estado</a:t>
            </a:r>
            <a:endParaRPr lang="pt-BR" sz="1800" b="0" i="0" u="none" strike="noStrike" kern="1200" cap="none" spc="0" baseline="0" dirty="0">
              <a:solidFill>
                <a:srgbClr val="000000"/>
              </a:solidFill>
              <a:uFillTx/>
              <a:latin typeface="Calibri"/>
            </a:endParaRPr>
          </a:p>
        </p:txBody>
      </p:sp>
      <p:sp>
        <p:nvSpPr>
          <p:cNvPr id="7" name="Google Shape;141;p3">
            <a:extLst>
              <a:ext uri="{FF2B5EF4-FFF2-40B4-BE49-F238E27FC236}">
                <a16:creationId xmlns:a16="http://schemas.microsoft.com/office/drawing/2014/main" id="{9C29A5AC-EDFD-464C-8F2E-D843E518C36E}"/>
              </a:ext>
            </a:extLst>
          </p:cNvPr>
          <p:cNvSpPr/>
          <p:nvPr/>
        </p:nvSpPr>
        <p:spPr>
          <a:xfrm>
            <a:off x="3441701" y="2828473"/>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0" rIns="0" bIns="45700" anchor="ctr" anchorCtr="1" compatLnSpc="1">
            <a:normAutofit/>
          </a:bodyPr>
          <a:lstStyle/>
          <a:p>
            <a:pPr algn="ctr" defTabSz="457200">
              <a:defRPr sz="1800" b="0" i="0" u="none" strike="noStrike" kern="0" cap="none" spc="0" baseline="0">
                <a:solidFill>
                  <a:srgbClr val="000000"/>
                </a:solidFill>
                <a:uFillTx/>
              </a:defRPr>
            </a:pPr>
            <a:r>
              <a:rPr lang="pt-BR" sz="1100" dirty="0">
                <a:solidFill>
                  <a:srgbClr val="FFFFFF"/>
                </a:solidFill>
                <a:latin typeface="Tahoma"/>
                <a:ea typeface="Tahoma"/>
                <a:cs typeface="Tahoma"/>
              </a:rPr>
              <a:t>Acompanhamento técnico </a:t>
            </a:r>
          </a:p>
        </p:txBody>
      </p:sp>
      <p:sp>
        <p:nvSpPr>
          <p:cNvPr id="8" name="Título 6">
            <a:extLst>
              <a:ext uri="{FF2B5EF4-FFF2-40B4-BE49-F238E27FC236}">
                <a16:creationId xmlns:a16="http://schemas.microsoft.com/office/drawing/2014/main" id="{48C6CAE6-31A1-E34C-84ED-363A2EED9D50}"/>
              </a:ext>
            </a:extLst>
          </p:cNvPr>
          <p:cNvSpPr txBox="1"/>
          <p:nvPr/>
        </p:nvSpPr>
        <p:spPr>
          <a:xfrm>
            <a:off x="0" y="205977"/>
            <a:ext cx="11836395" cy="101321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000" b="0" i="0" u="none" strike="noStrike" kern="1200" cap="none" spc="0" baseline="0" dirty="0">
                <a:solidFill>
                  <a:srgbClr val="DD4F05"/>
                </a:solidFill>
                <a:uFillTx/>
                <a:latin typeface="Tahoma"/>
              </a:rPr>
              <a:t>    Macroprocesso – Gestão de Contratos de Descentralização de Recursos de Subvenção Econômica</a:t>
            </a:r>
          </a:p>
        </p:txBody>
      </p:sp>
      <p:sp>
        <p:nvSpPr>
          <p:cNvPr id="9" name="Google Shape;141;p3">
            <a:extLst>
              <a:ext uri="{FF2B5EF4-FFF2-40B4-BE49-F238E27FC236}">
                <a16:creationId xmlns:a16="http://schemas.microsoft.com/office/drawing/2014/main" id="{66CCD8E7-4886-734C-9121-68D96EFB93A1}"/>
              </a:ext>
            </a:extLst>
          </p:cNvPr>
          <p:cNvSpPr/>
          <p:nvPr/>
        </p:nvSpPr>
        <p:spPr>
          <a:xfrm>
            <a:off x="1621459" y="3612211"/>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0" rIns="0" bIns="45700"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Análise e Contratação da Parceira Estadual </a:t>
            </a:r>
            <a:endParaRPr lang="pt-BR" sz="1800" b="0" i="0" u="none" strike="noStrike" kern="1200" cap="none" spc="0" baseline="0" dirty="0">
              <a:solidFill>
                <a:srgbClr val="000000"/>
              </a:solidFill>
              <a:uFillTx/>
              <a:latin typeface="Calibri"/>
            </a:endParaRPr>
          </a:p>
        </p:txBody>
      </p:sp>
      <p:sp>
        <p:nvSpPr>
          <p:cNvPr id="10" name="Google Shape;126;p2">
            <a:extLst>
              <a:ext uri="{FF2B5EF4-FFF2-40B4-BE49-F238E27FC236}">
                <a16:creationId xmlns:a16="http://schemas.microsoft.com/office/drawing/2014/main" id="{D190D169-5875-F344-837A-AAC6F04528FE}"/>
              </a:ext>
            </a:extLst>
          </p:cNvPr>
          <p:cNvSpPr/>
          <p:nvPr/>
        </p:nvSpPr>
        <p:spPr>
          <a:xfrm>
            <a:off x="119338" y="163240"/>
            <a:ext cx="439462" cy="459060"/>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FFFFFF"/>
                </a:solidFill>
                <a:uFillTx/>
                <a:latin typeface="Tahoma"/>
                <a:ea typeface="Tahoma"/>
                <a:cs typeface="Tahoma"/>
              </a:rPr>
              <a:t>1</a:t>
            </a:r>
            <a:endParaRPr lang="pt-BR" sz="2400" b="0" i="0" u="none" strike="noStrike" kern="1200" cap="none" spc="0" baseline="0" dirty="0">
              <a:solidFill>
                <a:srgbClr val="000000"/>
              </a:solidFill>
              <a:uFillTx/>
              <a:latin typeface="Calibri"/>
            </a:endParaRPr>
          </a:p>
        </p:txBody>
      </p:sp>
      <p:sp>
        <p:nvSpPr>
          <p:cNvPr id="14" name="Google Shape;141;p3">
            <a:extLst>
              <a:ext uri="{FF2B5EF4-FFF2-40B4-BE49-F238E27FC236}">
                <a16:creationId xmlns:a16="http://schemas.microsoft.com/office/drawing/2014/main" id="{87DD164B-3501-A346-907D-57B37FC56517}"/>
              </a:ext>
            </a:extLst>
          </p:cNvPr>
          <p:cNvSpPr/>
          <p:nvPr/>
        </p:nvSpPr>
        <p:spPr>
          <a:xfrm>
            <a:off x="3441700" y="4250933"/>
            <a:ext cx="1854000" cy="1382400"/>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0" rIns="0" bIns="45700" anchor="ctr" anchorCtr="1" compatLnSpc="1">
            <a:normAutofit/>
          </a:bodyPr>
          <a:lstStyle/>
          <a:p>
            <a:pPr algn="ctr" defTabSz="457200">
              <a:defRPr sz="1800" b="0" i="0" u="none" strike="noStrike" kern="0" cap="none" spc="0" baseline="0">
                <a:solidFill>
                  <a:srgbClr val="000000"/>
                </a:solidFill>
                <a:uFillTx/>
              </a:defRPr>
            </a:pPr>
            <a:r>
              <a:rPr lang="pt-BR" sz="1100" dirty="0">
                <a:solidFill>
                  <a:srgbClr val="FFFFFF"/>
                </a:solidFill>
                <a:latin typeface="Tahoma"/>
                <a:ea typeface="Tahoma"/>
                <a:cs typeface="Tahoma"/>
              </a:rPr>
              <a:t>Acompanhamento financeiro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0C85-2BE2-4546-9723-CD988994EAC2}"/>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6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Liberação de Recursos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200" b="0" i="0" u="none" strike="noStrike" kern="1200" cap="none" spc="0" baseline="0">
              <a:solidFill>
                <a:srgbClr val="DD4F05"/>
              </a:solidFill>
              <a:uFillTx/>
              <a:latin typeface="Tahoma"/>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a:solidFill>
                  <a:srgbClr val="DD4F05"/>
                </a:solidFill>
                <a:uFillTx/>
                <a:latin typeface="Tahoma"/>
              </a:rPr>
              <a:t>Condicionantes </a:t>
            </a:r>
            <a:br>
              <a:rPr lang="en-US" sz="2100" b="0" i="0" u="none" strike="noStrike" kern="1200" cap="none" spc="0" baseline="0">
                <a:solidFill>
                  <a:srgbClr val="000000"/>
                </a:solidFill>
                <a:uFillTx/>
                <a:latin typeface="Times New Roman" pitchFamily="18"/>
                <a:cs typeface="Tahoma" pitchFamily="34"/>
              </a:rPr>
            </a:br>
            <a:endParaRPr lang="en-US" sz="2100" b="1" i="0" u="none" strike="noStrike" kern="1200" cap="none" spc="0" baseline="0">
              <a:solidFill>
                <a:srgbClr val="000000"/>
              </a:solidFill>
              <a:uFillTx/>
              <a:latin typeface="Verdana" pitchFamily="34"/>
              <a:cs typeface="Tahoma" pitchFamily="34"/>
            </a:endParaRPr>
          </a:p>
        </p:txBody>
      </p:sp>
      <p:sp>
        <p:nvSpPr>
          <p:cNvPr id="3" name="Text Placeholder 2">
            <a:extLst>
              <a:ext uri="{FF2B5EF4-FFF2-40B4-BE49-F238E27FC236}">
                <a16:creationId xmlns:a16="http://schemas.microsoft.com/office/drawing/2014/main" id="{FC7C2959-C37B-F641-B2FE-12541F2F1043}"/>
              </a:ext>
            </a:extLst>
          </p:cNvPr>
          <p:cNvSpPr txBox="1"/>
          <p:nvPr/>
        </p:nvSpPr>
        <p:spPr>
          <a:xfrm>
            <a:off x="1446608" y="1340766"/>
            <a:ext cx="9329906" cy="504055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lnSpcReduction="10000"/>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a:rPr>
              <a:t>As condicionantes para liberação dos recursos estão previstas no Contrato de Transferência de Recursos de Subvenção </a:t>
            </a:r>
            <a:r>
              <a:rPr lang="pt-BR" sz="1700" b="0" i="0" u="none" strike="noStrike" kern="0" cap="none" spc="0" baseline="0" dirty="0">
                <a:solidFill>
                  <a:srgbClr val="7F7F7F"/>
                </a:solidFill>
                <a:uFillTx/>
                <a:latin typeface="Tahoma"/>
              </a:rPr>
              <a:t>E</a:t>
            </a:r>
            <a:r>
              <a:rPr lang="pt-BR" sz="1700" b="0" i="0" u="none" strike="noStrike" kern="1200" cap="none" spc="0" baseline="0" dirty="0">
                <a:solidFill>
                  <a:srgbClr val="7F7F7F"/>
                </a:solidFill>
                <a:uFillTx/>
                <a:latin typeface="Tahoma"/>
              </a:rPr>
              <a:t>conômica. As principais são:</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700" b="0" i="0" u="none" strike="noStrike" kern="1200" cap="none" spc="0" baseline="0" dirty="0">
              <a:solidFill>
                <a:srgbClr val="7F7F7F"/>
              </a:solidFill>
              <a:uFillTx/>
              <a:latin typeface="Tahoma"/>
            </a:endParaRPr>
          </a:p>
          <a:p>
            <a:pPr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700" b="0" i="0" u="sng" strike="noStrike" kern="1200" cap="none" spc="0" baseline="0" dirty="0">
                <a:solidFill>
                  <a:srgbClr val="7F7F7F"/>
                </a:solidFill>
                <a:uFillTx/>
                <a:latin typeface="Tahoma"/>
              </a:rPr>
              <a:t>1ª parcela: </a:t>
            </a:r>
          </a:p>
          <a:p>
            <a:pPr marR="0" lvl="0"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A  comprovação de aporte de contrapartida proporcional ao montante de recursos Finep a serem recebidos, por meio de depósito na conta corrente exclusiva para contrapartida do projeto;</a:t>
            </a:r>
            <a:endParaRPr lang="pt-BR" sz="1700" b="0" i="0" u="none" strike="noStrike" kern="1200" cap="none" spc="0" baseline="0" dirty="0">
              <a:solidFill>
                <a:srgbClr val="7F7F7F"/>
              </a:solidFill>
              <a:uFillTx/>
              <a:latin typeface="Tahoma"/>
            </a:endParaRPr>
          </a:p>
          <a:p>
            <a:pPr marL="0" marR="0" lvl="1"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Regularidade fiscal, conforme </a:t>
            </a:r>
            <a:r>
              <a:rPr lang="pt-PT" sz="1700" b="0" i="0" u="none" strike="noStrike" kern="1200" cap="none" spc="0" baseline="0" dirty="0" err="1">
                <a:solidFill>
                  <a:srgbClr val="7F7F7F"/>
                </a:solidFill>
                <a:uFillTx/>
                <a:latin typeface="Tahoma"/>
              </a:rPr>
              <a:t>Art</a:t>
            </a:r>
            <a:r>
              <a:rPr lang="pt-PT" sz="1700" b="0" i="0" u="none" strike="noStrike" kern="1200" cap="none" spc="0" baseline="0" dirty="0">
                <a:solidFill>
                  <a:srgbClr val="7F7F7F"/>
                </a:solidFill>
                <a:uFillTx/>
                <a:latin typeface="Tahoma"/>
              </a:rPr>
              <a:t>. 23 da Lei 11.196/05;</a:t>
            </a:r>
          </a:p>
          <a:p>
            <a:pPr marL="0" marR="0" lvl="1"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a:rPr>
              <a:t>Outras condicionantes previstas no contrato.</a:t>
            </a:r>
          </a:p>
          <a:p>
            <a:pPr marR="0" lvl="0" indent="0" algn="just" defTabSz="4572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pt-BR" sz="1700" b="0" i="0" u="sng" strike="noStrike" kern="1200" cap="none" spc="0" baseline="0" dirty="0">
                <a:solidFill>
                  <a:srgbClr val="7F7F7F"/>
                </a:solidFill>
                <a:uFillTx/>
                <a:latin typeface="Tahoma"/>
              </a:rPr>
              <a:t>2ª parcela em diante: </a:t>
            </a:r>
          </a:p>
          <a:p>
            <a:pPr marR="0" lvl="0"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A  comprovação de aporte de contrapartida proporcional ao montante de recursos Finep a serem recebidos, por meio de depósito na conta corrente exclusiva para contrapartida do projeto;</a:t>
            </a:r>
            <a:endParaRPr lang="pt-BR" sz="1700" b="0" i="0" u="none" strike="noStrike" kern="1200" cap="none" spc="0" baseline="0" dirty="0">
              <a:solidFill>
                <a:srgbClr val="7F7F7F"/>
              </a:solidFill>
              <a:uFillTx/>
              <a:latin typeface="Tahoma"/>
            </a:endParaRPr>
          </a:p>
          <a:p>
            <a:pPr marR="0" lvl="0"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A apresentação dos Termos de Outorga de Subvenção </a:t>
            </a:r>
            <a:r>
              <a:rPr lang="pt-PT" sz="1700" b="0" i="0" u="none" strike="noStrike" kern="0" cap="none" spc="0" baseline="0" dirty="0">
                <a:solidFill>
                  <a:srgbClr val="7F7F7F"/>
                </a:solidFill>
                <a:uFillTx/>
                <a:latin typeface="Tahoma"/>
              </a:rPr>
              <a:t>E</a:t>
            </a:r>
            <a:r>
              <a:rPr lang="pt-PT" sz="1700" b="0" i="0" u="none" strike="noStrike" kern="1200" cap="none" spc="0" baseline="0" dirty="0">
                <a:solidFill>
                  <a:srgbClr val="7F7F7F"/>
                </a:solidFill>
                <a:uFillTx/>
                <a:latin typeface="Tahoma"/>
              </a:rPr>
              <a:t>conômica firmados com as empresas beneficiárias dos recursos de Subvenção Econômica e limitada à soma dos projetos contratados (participação FINEP);</a:t>
            </a:r>
            <a:endParaRPr lang="pt-BR" sz="1700" b="0" i="0" u="none" strike="noStrike" kern="1200" cap="none" spc="0" baseline="0" dirty="0">
              <a:solidFill>
                <a:srgbClr val="7F7F7F"/>
              </a:solidFill>
              <a:uFillTx/>
              <a:latin typeface="Tahoma"/>
            </a:endParaRPr>
          </a:p>
          <a:p>
            <a:pPr marR="0" lvl="0"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O envio da prestação de contas parcial, referente ao que foi liberado na parcela anterior;</a:t>
            </a:r>
            <a:endParaRPr lang="pt-BR" sz="1700" b="0" i="0" u="none" strike="noStrike" kern="1200" cap="none" spc="0" baseline="0" dirty="0">
              <a:solidFill>
                <a:srgbClr val="7F7F7F"/>
              </a:solidFill>
              <a:uFillTx/>
              <a:latin typeface="Tahoma"/>
            </a:endParaRPr>
          </a:p>
          <a:p>
            <a:pPr marL="0" marR="0" lvl="1"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PT" sz="1700" b="0" i="0" u="none" strike="noStrike" kern="1200" cap="none" spc="0" baseline="0" dirty="0">
                <a:solidFill>
                  <a:srgbClr val="7F7F7F"/>
                </a:solidFill>
                <a:uFillTx/>
                <a:latin typeface="Tahoma"/>
              </a:rPr>
              <a:t>Regularidade fiscal, conforme </a:t>
            </a:r>
            <a:r>
              <a:rPr lang="pt-PT" sz="1700" b="0" i="0" u="none" strike="noStrike" kern="1200" cap="none" spc="0" baseline="0" dirty="0" err="1">
                <a:solidFill>
                  <a:srgbClr val="7F7F7F"/>
                </a:solidFill>
                <a:uFillTx/>
                <a:latin typeface="Tahoma"/>
              </a:rPr>
              <a:t>Art</a:t>
            </a:r>
            <a:r>
              <a:rPr lang="pt-PT" sz="1700" b="0" i="0" u="none" strike="noStrike" kern="1200" cap="none" spc="0" baseline="0" dirty="0">
                <a:solidFill>
                  <a:srgbClr val="7F7F7F"/>
                </a:solidFill>
                <a:uFillTx/>
                <a:latin typeface="Tahoma"/>
              </a:rPr>
              <a:t>. 23 da Lei 11.196/05;</a:t>
            </a:r>
            <a:endParaRPr lang="pt-BR" sz="1700" b="0" i="0" u="none" strike="noStrike" kern="1200" cap="none" spc="0" baseline="0" dirty="0">
              <a:solidFill>
                <a:srgbClr val="7F7F7F"/>
              </a:solidFill>
              <a:uFillTx/>
              <a:latin typeface="Tahoma"/>
            </a:endParaRPr>
          </a:p>
          <a:p>
            <a:pPr marL="0" marR="0" lvl="1" indent="-342900" algn="just" defTabSz="4572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700" b="0" i="0" u="none" strike="noStrike" kern="1200" cap="none" spc="0" baseline="0" dirty="0">
                <a:solidFill>
                  <a:srgbClr val="7F7F7F"/>
                </a:solidFill>
                <a:uFillTx/>
                <a:latin typeface="Tahoma"/>
              </a:rPr>
              <a:t>Outras condicionantes previstas no contrato.</a:t>
            </a:r>
          </a:p>
          <a:p>
            <a:pPr marL="342900" marR="0" lvl="1" indent="-342900" algn="just" defTabSz="457200" rtl="0" fontAlgn="auto" hangingPunct="1">
              <a:lnSpc>
                <a:spcPct val="100000"/>
              </a:lnSpc>
              <a:spcBef>
                <a:spcPts val="11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2ED3B8F-7DDD-C74F-B653-43E6CFD62F3E}"/>
              </a:ext>
            </a:extLst>
          </p:cNvPr>
          <p:cNvSpPr txBox="1"/>
          <p:nvPr/>
        </p:nvSpPr>
        <p:spPr>
          <a:xfrm>
            <a:off x="1487491" y="1124739"/>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60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Recursos financeiros/ não financeiros disponibilizados pela parceira em complemento aos recursos da FINEP para execução do programa, conforme definida em contrato.</a:t>
            </a: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60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Os recursos financeiros </a:t>
            </a:r>
            <a:r>
              <a:rPr lang="pt-BR" sz="2000" b="0" i="0" u="none" strike="noStrike" kern="1200" cap="none" spc="0" baseline="0" dirty="0" err="1">
                <a:solidFill>
                  <a:srgbClr val="7F7F7F"/>
                </a:solidFill>
                <a:uFillTx/>
                <a:latin typeface="Tahoma" pitchFamily="34"/>
                <a:ea typeface="Tahoma" pitchFamily="34"/>
                <a:cs typeface="Tahoma" pitchFamily="34"/>
              </a:rPr>
              <a:t>deverão</a:t>
            </a:r>
            <a:r>
              <a:rPr lang="pt-BR" sz="2000" b="0" i="0" u="none" strike="noStrike" kern="1200" cap="none" spc="0" baseline="0" dirty="0">
                <a:solidFill>
                  <a:srgbClr val="7F7F7F"/>
                </a:solidFill>
                <a:uFillTx/>
                <a:latin typeface="Tahoma" pitchFamily="34"/>
                <a:ea typeface="Tahoma" pitchFamily="34"/>
                <a:cs typeface="Tahoma" pitchFamily="34"/>
              </a:rPr>
              <a:t> ser depositados em conta bancária especificamente criada para esta finalidade, antes de cada solicitação de liberação e no valor proporcional aos recursos Finep solicitados.</a:t>
            </a:r>
          </a:p>
          <a:p>
            <a:pPr marR="0" lvl="0" indent="-342900" algn="just" defTabSz="457200" rtl="0" fontAlgn="auto" hangingPunct="1">
              <a:lnSpc>
                <a:spcPct val="100000"/>
              </a:lnSpc>
              <a:spcBef>
                <a:spcPts val="500"/>
              </a:spcBef>
              <a:spcAft>
                <a:spcPts val="600"/>
              </a:spcAft>
              <a:buNone/>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Os aportes devem guardar conformidade com os prazos estabelecidos no cronograma de desembolso do programa. </a:t>
            </a:r>
          </a:p>
          <a:p>
            <a:pPr marR="0" lvl="0" indent="-342900" algn="just" defTabSz="457200" rtl="0" fontAlgn="auto" hangingPunct="1">
              <a:lnSpc>
                <a:spcPct val="100000"/>
              </a:lnSpc>
              <a:spcBef>
                <a:spcPts val="500"/>
              </a:spcBef>
              <a:spcAft>
                <a:spcPts val="60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lvl="0" indent="-342900" algn="just" defTabSz="457200">
              <a:spcBef>
                <a:spcPts val="500"/>
              </a:spcBef>
              <a:spcAft>
                <a:spcPts val="600"/>
              </a:spcAft>
              <a:defRPr sz="1800" b="0" i="0" u="none" strike="noStrike" kern="0" cap="none" spc="0" baseline="0">
                <a:solidFill>
                  <a:srgbClr val="000000"/>
                </a:solidFill>
                <a:uFillTx/>
              </a:defRPr>
            </a:pPr>
            <a:r>
              <a:rPr lang="pt-BR" sz="2000" dirty="0">
                <a:solidFill>
                  <a:srgbClr val="FF0000"/>
                </a:solidFill>
                <a:latin typeface="Tahoma" pitchFamily="34"/>
                <a:ea typeface="Tahoma" pitchFamily="34"/>
                <a:cs typeface="Tahoma" pitchFamily="34"/>
              </a:rPr>
              <a:t>Atenção! </a:t>
            </a:r>
            <a:r>
              <a:rPr lang="pt-PT" b="0" i="0" u="none" strike="noStrike" kern="1200" cap="none" spc="0" baseline="0" dirty="0">
                <a:solidFill>
                  <a:srgbClr val="7F7F7F"/>
                </a:solidFill>
                <a:uFillTx/>
                <a:latin typeface="Tahoma" pitchFamily="34"/>
                <a:ea typeface="Tahoma" pitchFamily="34"/>
                <a:cs typeface="Tahoma" pitchFamily="34"/>
              </a:rPr>
              <a:t>O percentual de aporte de recursos Finep e contrapartida FAP/Instituição devem ser respeitados nos projeto de cada empresa beneficiária e</a:t>
            </a:r>
            <a:r>
              <a:rPr lang="pt-BR" b="0" i="0" u="none" strike="noStrike" kern="1200" cap="none" spc="0" baseline="0" dirty="0">
                <a:solidFill>
                  <a:srgbClr val="7F7F7F"/>
                </a:solidFill>
                <a:uFillTx/>
                <a:latin typeface="Tahoma" pitchFamily="34"/>
                <a:ea typeface="Tahoma" pitchFamily="34"/>
                <a:cs typeface="Tahoma" pitchFamily="34"/>
              </a:rPr>
              <a:t> devem guardar consonância com os cronogramas aprovados (recomendação da CGU). </a:t>
            </a: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9092A7D3-7EBC-CB40-A387-2F01173FEC33}"/>
              </a:ext>
            </a:extLst>
          </p:cNvPr>
          <p:cNvSpPr txBox="1"/>
          <p:nvPr/>
        </p:nvSpPr>
        <p:spPr>
          <a:xfrm>
            <a:off x="1446608" y="169959"/>
            <a:ext cx="8033762"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Contrapartida da Parceira Estadual</a:t>
            </a:r>
            <a:endParaRPr lang="en-US" sz="3600" b="0" i="0" u="none" strike="noStrike" kern="1200" cap="none" spc="0" baseline="0">
              <a:solidFill>
                <a:srgbClr val="DD4F05"/>
              </a:solidFill>
              <a:uFillTx/>
              <a:latin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8308-B51B-D940-A6A3-E8290FF0AAB2}"/>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Execução</a:t>
            </a:r>
            <a:br>
              <a:rPr lang="en-US" sz="3600" b="0" i="0" u="none" strike="noStrike" kern="1200" cap="none" spc="0" baseline="0">
                <a:solidFill>
                  <a:srgbClr val="DD4F05"/>
                </a:solidFill>
                <a:uFillTx/>
                <a:latin typeface="Tahoma"/>
              </a:rPr>
            </a:br>
            <a:endParaRPr lang="en-US" sz="3600" b="0" i="0" u="none" strike="noStrike" kern="1200" cap="none" spc="0" baseline="0">
              <a:solidFill>
                <a:srgbClr val="DD4F05"/>
              </a:solidFill>
              <a:uFillTx/>
              <a:latin typeface="Tahoma"/>
            </a:endParaRPr>
          </a:p>
        </p:txBody>
      </p:sp>
      <p:sp>
        <p:nvSpPr>
          <p:cNvPr id="3" name="Text Placeholder 2">
            <a:extLst>
              <a:ext uri="{FF2B5EF4-FFF2-40B4-BE49-F238E27FC236}">
                <a16:creationId xmlns:a16="http://schemas.microsoft.com/office/drawing/2014/main" id="{1574F600-9848-D444-ADA7-CA530F606D7B}"/>
              </a:ext>
            </a:extLst>
          </p:cNvPr>
          <p:cNvSpPr txBox="1"/>
          <p:nvPr/>
        </p:nvSpPr>
        <p:spPr>
          <a:xfrm>
            <a:off x="1487488" y="1268757"/>
            <a:ext cx="9073008" cy="243440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85000" lnSpcReduction="10000"/>
          </a:bodyPr>
          <a:lstStyle/>
          <a:p>
            <a:pPr marR="0" lvl="0" indent="-342900" algn="just" defTabSz="457200" rtl="0" fontAlgn="auto" hangingPunct="1">
              <a:lnSpc>
                <a:spcPct val="100000"/>
              </a:lnSpc>
              <a:spcBef>
                <a:spcPts val="6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Os recursos deverão ser mantidos na conta bancária específica da subvenção e somente poderão ser utilizados para pagamento de despesas constantes do plano de trabalho ou para aplicação no mercado financeiro. </a:t>
            </a:r>
            <a:r>
              <a:rPr lang="pt-BR" sz="2400" b="1" i="0" u="none" strike="noStrike" kern="1200" cap="none" spc="0" baseline="0" dirty="0">
                <a:solidFill>
                  <a:srgbClr val="7F7F7F"/>
                </a:solidFill>
                <a:uFillTx/>
                <a:latin typeface="Tahoma" pitchFamily="34"/>
                <a:ea typeface="Tahoma" pitchFamily="34"/>
                <a:cs typeface="Tahoma" pitchFamily="34"/>
              </a:rPr>
              <a:t>Pagamentos devem ocorrer da conta bancária específica, por meio de transferência eletrônica, diretamente ao beneficiário</a:t>
            </a:r>
            <a:r>
              <a:rPr lang="pt-BR" sz="2400" b="0" i="0" u="none" strike="noStrike" kern="1200" cap="none" spc="0" baseline="0" dirty="0">
                <a:solidFill>
                  <a:srgbClr val="7F7F7F"/>
                </a:solidFill>
                <a:uFillTx/>
                <a:latin typeface="Tahoma" pitchFamily="34"/>
                <a:ea typeface="Tahoma" pitchFamily="34"/>
                <a:cs typeface="Tahoma" pitchFamily="34"/>
              </a:rPr>
              <a:t>.</a:t>
            </a:r>
          </a:p>
          <a:p>
            <a:pPr marR="0" lvl="0" indent="-342900" algn="just" defTabSz="457200" rtl="0" fontAlgn="auto" hangingPunct="1">
              <a:lnSpc>
                <a:spcPct val="100000"/>
              </a:lnSpc>
              <a:spcBef>
                <a:spcPts val="6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pitchFamily="34"/>
                <a:ea typeface="Tahoma" pitchFamily="34"/>
                <a:cs typeface="Tahoma" pitchFamily="34"/>
              </a:rPr>
              <a:t>Só deverão ser efetuados pagamentos para as empresas beneficiárias vencedoras do edital e nos montantes definidos no Termo de Outorga.</a:t>
            </a:r>
          </a:p>
          <a:p>
            <a:pPr marL="457200"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p:txBody>
      </p:sp>
      <p:sp>
        <p:nvSpPr>
          <p:cNvPr id="4" name="CaixaDeTexto 4">
            <a:extLst>
              <a:ext uri="{FF2B5EF4-FFF2-40B4-BE49-F238E27FC236}">
                <a16:creationId xmlns:a16="http://schemas.microsoft.com/office/drawing/2014/main" id="{7329AEF0-72D6-E84B-8E92-0C65FBE66158}"/>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Formas de Pagamentos Permitidas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5" name="CaixaDeTexto 5">
            <a:extLst>
              <a:ext uri="{FF2B5EF4-FFF2-40B4-BE49-F238E27FC236}">
                <a16:creationId xmlns:a16="http://schemas.microsoft.com/office/drawing/2014/main" id="{D205DE69-BC6C-894A-A0BD-93F3944A6905}"/>
              </a:ext>
            </a:extLst>
          </p:cNvPr>
          <p:cNvSpPr txBox="1"/>
          <p:nvPr/>
        </p:nvSpPr>
        <p:spPr>
          <a:xfrm>
            <a:off x="1446608" y="4005064"/>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dirty="0">
                <a:solidFill>
                  <a:srgbClr val="7F7F7F"/>
                </a:solidFill>
                <a:effectLst>
                  <a:outerShdw dist="38096" dir="2700000">
                    <a:srgbClr val="C0C0C0"/>
                  </a:outerShdw>
                </a:effectLst>
                <a:uFillTx/>
                <a:latin typeface="Tahoma" pitchFamily="34"/>
                <a:ea typeface="Tahoma" pitchFamily="34"/>
                <a:cs typeface="Tahoma" pitchFamily="34"/>
              </a:rPr>
              <a:t>Comprovação das despesas</a:t>
            </a:r>
            <a:endParaRPr lang="en-US" sz="2400" b="0" i="0" u="sng" strike="noStrike" kern="1200" cap="none" spc="0" baseline="0" dirty="0">
              <a:solidFill>
                <a:srgbClr val="7F7F7F"/>
              </a:solidFill>
              <a:uFillTx/>
              <a:latin typeface="Tahoma" pitchFamily="34"/>
              <a:ea typeface="Tahoma" pitchFamily="34"/>
              <a:cs typeface="Tahoma" pitchFamily="34"/>
            </a:endParaRPr>
          </a:p>
        </p:txBody>
      </p:sp>
      <p:sp>
        <p:nvSpPr>
          <p:cNvPr id="6" name="Text Placeholder 2">
            <a:extLst>
              <a:ext uri="{FF2B5EF4-FFF2-40B4-BE49-F238E27FC236}">
                <a16:creationId xmlns:a16="http://schemas.microsoft.com/office/drawing/2014/main" id="{4A18D30B-F1F2-1E4C-9F75-F7A5D8E2F38B}"/>
              </a:ext>
            </a:extLst>
          </p:cNvPr>
          <p:cNvSpPr txBox="1"/>
          <p:nvPr/>
        </p:nvSpPr>
        <p:spPr>
          <a:xfrm>
            <a:off x="1487488" y="4576143"/>
            <a:ext cx="9289026" cy="183479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6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200" b="0" i="0" u="none" strike="noStrike" kern="1200" cap="none" spc="0" baseline="0" dirty="0">
                <a:solidFill>
                  <a:srgbClr val="7F7F7F"/>
                </a:solidFill>
                <a:uFillTx/>
                <a:latin typeface="Tahoma" pitchFamily="34"/>
                <a:ea typeface="Tahoma" pitchFamily="34"/>
                <a:cs typeface="Tahoma" pitchFamily="34"/>
              </a:rPr>
              <a:t>Termo de Outorga firmado com a empresa e ordens bancárias/ comprovantes de pagamento.</a:t>
            </a: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9DC5-03C1-8341-ADC2-DC27E2E6870A}"/>
              </a:ext>
            </a:extLst>
          </p:cNvPr>
          <p:cNvSpPr txBox="1"/>
          <p:nvPr/>
        </p:nvSpPr>
        <p:spPr>
          <a:xfrm>
            <a:off x="1446608" y="0"/>
            <a:ext cx="6172200" cy="9405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dirty="0">
                <a:solidFill>
                  <a:srgbClr val="DD4F05"/>
                </a:solidFill>
                <a:uFillTx/>
                <a:latin typeface="Tahoma"/>
              </a:rPr>
              <a:t>Execução</a:t>
            </a:r>
            <a:br>
              <a:rPr lang="en-US" sz="3600" b="0" i="0" u="none" strike="noStrike" kern="1200" cap="none" spc="0" baseline="0" dirty="0">
                <a:solidFill>
                  <a:srgbClr val="DD4F05"/>
                </a:solidFill>
                <a:uFillTx/>
                <a:latin typeface="Tahoma"/>
              </a:rPr>
            </a:br>
            <a:endParaRPr lang="en-US" sz="3600" b="0" i="0" u="none" strike="noStrike" kern="1200" cap="none" spc="0" baseline="0" dirty="0">
              <a:solidFill>
                <a:srgbClr val="DD4F05"/>
              </a:solidFill>
              <a:uFillTx/>
              <a:latin typeface="Tahoma"/>
            </a:endParaRPr>
          </a:p>
        </p:txBody>
      </p:sp>
      <p:sp>
        <p:nvSpPr>
          <p:cNvPr id="3" name="Text Placeholder 2">
            <a:extLst>
              <a:ext uri="{FF2B5EF4-FFF2-40B4-BE49-F238E27FC236}">
                <a16:creationId xmlns:a16="http://schemas.microsoft.com/office/drawing/2014/main" id="{F89048BE-0958-5947-B03B-E7E9CDF8E818}"/>
              </a:ext>
            </a:extLst>
          </p:cNvPr>
          <p:cNvSpPr txBox="1"/>
          <p:nvPr/>
        </p:nvSpPr>
        <p:spPr>
          <a:xfrm>
            <a:off x="1487488" y="1426637"/>
            <a:ext cx="9073008" cy="293846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É obrigatória a aplicação financeira dos recursos pela Parceira Estadual, enquanto não empregados na sua finalidade, conforme definido no contrato (</a:t>
            </a:r>
            <a:r>
              <a:rPr lang="pt-PT" sz="1800" b="0" i="0" u="none" strike="noStrike" kern="1200" cap="none" spc="0" baseline="0" dirty="0">
                <a:solidFill>
                  <a:srgbClr val="7F7F7F"/>
                </a:solidFill>
                <a:uFillTx/>
                <a:latin typeface="Tahoma" pitchFamily="34"/>
                <a:ea typeface="Tahoma" pitchFamily="34"/>
                <a:cs typeface="Tahoma" pitchFamily="34"/>
              </a:rPr>
              <a:t>caderneta de poupança, fundo de aplicação de curto prazo, outros);</a:t>
            </a:r>
            <a:endParaRPr lang="pt-BR" sz="1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Podem ser utilizados como fonte de recursos para alterações no plano de trabalho;</a:t>
            </a:r>
          </a:p>
          <a:p>
            <a:pPr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O rendimento financeiro não utilizado deverá ser integralmente devolvido à Finep, juntamente com o saldo residual do programa.</a:t>
            </a:r>
          </a:p>
        </p:txBody>
      </p:sp>
      <p:sp>
        <p:nvSpPr>
          <p:cNvPr id="4" name="CaixaDeTexto 4">
            <a:extLst>
              <a:ext uri="{FF2B5EF4-FFF2-40B4-BE49-F238E27FC236}">
                <a16:creationId xmlns:a16="http://schemas.microsoft.com/office/drawing/2014/main" id="{B458B2EC-8D2F-744A-A476-B87B6C97A2D2}"/>
              </a:ext>
            </a:extLst>
          </p:cNvPr>
          <p:cNvSpPr txBox="1"/>
          <p:nvPr/>
        </p:nvSpPr>
        <p:spPr>
          <a:xfrm>
            <a:off x="1446608" y="764703"/>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Rendimentos financeiros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5" name="CaixaDeTexto 5">
            <a:extLst>
              <a:ext uri="{FF2B5EF4-FFF2-40B4-BE49-F238E27FC236}">
                <a16:creationId xmlns:a16="http://schemas.microsoft.com/office/drawing/2014/main" id="{A171D5E1-EC14-004F-A280-FA3B395E6113}"/>
              </a:ext>
            </a:extLst>
          </p:cNvPr>
          <p:cNvSpPr txBox="1"/>
          <p:nvPr/>
        </p:nvSpPr>
        <p:spPr>
          <a:xfrm>
            <a:off x="1446608" y="3284982"/>
            <a:ext cx="5585493"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Despesas vedadas</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6" name="Text Placeholder 2">
            <a:extLst>
              <a:ext uri="{FF2B5EF4-FFF2-40B4-BE49-F238E27FC236}">
                <a16:creationId xmlns:a16="http://schemas.microsoft.com/office/drawing/2014/main" id="{0A0394D7-8C89-B746-B2B7-C9CD05E7E0A1}"/>
              </a:ext>
            </a:extLst>
          </p:cNvPr>
          <p:cNvSpPr txBox="1"/>
          <p:nvPr/>
        </p:nvSpPr>
        <p:spPr>
          <a:xfrm>
            <a:off x="1446608" y="3970461"/>
            <a:ext cx="9329906" cy="277090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Em finalidade diversa da estabelecida no contrato; </a:t>
            </a: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Em data anterior à </a:t>
            </a:r>
            <a:r>
              <a:rPr lang="pt-BR" sz="1800" b="0" i="0" u="none" strike="noStrike" kern="1200" cap="none" spc="0" baseline="0" dirty="0" err="1">
                <a:solidFill>
                  <a:srgbClr val="7F7F7F"/>
                </a:solidFill>
                <a:uFillTx/>
                <a:latin typeface="Tahoma" pitchFamily="34"/>
                <a:ea typeface="Tahoma" pitchFamily="34"/>
                <a:cs typeface="Tahoma" pitchFamily="34"/>
              </a:rPr>
              <a:t>vigência</a:t>
            </a:r>
            <a:r>
              <a:rPr lang="pt-BR" sz="1800" b="0" i="0" u="none" strike="noStrike" kern="1200" cap="none" spc="0" baseline="0" dirty="0">
                <a:solidFill>
                  <a:srgbClr val="7F7F7F"/>
                </a:solidFill>
                <a:uFillTx/>
                <a:latin typeface="Tahoma" pitchFamily="34"/>
                <a:ea typeface="Tahoma" pitchFamily="34"/>
                <a:cs typeface="Tahoma" pitchFamily="34"/>
              </a:rPr>
              <a:t> da </a:t>
            </a:r>
            <a:r>
              <a:rPr lang="pt-BR" sz="1800" b="0" i="0" u="none" strike="noStrike" kern="1200" cap="none" spc="0" baseline="0" dirty="0" err="1">
                <a:solidFill>
                  <a:srgbClr val="7F7F7F"/>
                </a:solidFill>
                <a:uFillTx/>
                <a:latin typeface="Tahoma" pitchFamily="34"/>
                <a:ea typeface="Tahoma" pitchFamily="34"/>
                <a:cs typeface="Tahoma" pitchFamily="34"/>
              </a:rPr>
              <a:t>subvenção</a:t>
            </a:r>
            <a:r>
              <a:rPr lang="pt-BR" sz="1800" b="0" i="0" u="none" strike="noStrike" kern="1200" cap="none" spc="0" baseline="0" dirty="0">
                <a:solidFill>
                  <a:srgbClr val="7F7F7F"/>
                </a:solidFill>
                <a:uFillTx/>
                <a:latin typeface="Tahoma" pitchFamily="34"/>
                <a:ea typeface="Tahoma" pitchFamily="34"/>
                <a:cs typeface="Tahoma" pitchFamily="34"/>
              </a:rPr>
              <a:t>; </a:t>
            </a:r>
          </a:p>
          <a:p>
            <a:pPr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pitchFamily="34"/>
                <a:ea typeface="Tahoma" pitchFamily="34"/>
                <a:cs typeface="Tahoma" pitchFamily="34"/>
              </a:rPr>
              <a:t>Em data posterior à </a:t>
            </a:r>
            <a:r>
              <a:rPr lang="pt-BR" sz="1800" b="0" i="0" u="none" strike="noStrike" kern="1200" cap="none" spc="0" baseline="0" dirty="0" err="1">
                <a:solidFill>
                  <a:srgbClr val="7F7F7F"/>
                </a:solidFill>
                <a:uFillTx/>
                <a:latin typeface="Tahoma" pitchFamily="34"/>
                <a:ea typeface="Tahoma" pitchFamily="34"/>
                <a:cs typeface="Tahoma" pitchFamily="34"/>
              </a:rPr>
              <a:t>vigência</a:t>
            </a:r>
            <a:r>
              <a:rPr lang="pt-BR" sz="1800" b="0" i="0" u="none" strike="noStrike" kern="1200" cap="none" spc="0" baseline="0" dirty="0">
                <a:solidFill>
                  <a:srgbClr val="7F7F7F"/>
                </a:solidFill>
                <a:uFillTx/>
                <a:latin typeface="Tahoma" pitchFamily="34"/>
                <a:ea typeface="Tahoma" pitchFamily="34"/>
                <a:cs typeface="Tahoma" pitchFamily="34"/>
              </a:rPr>
              <a:t> da </a:t>
            </a:r>
            <a:r>
              <a:rPr lang="pt-BR" sz="1800" b="0" i="0" u="none" strike="noStrike" kern="1200" cap="none" spc="0" baseline="0" dirty="0" err="1">
                <a:solidFill>
                  <a:srgbClr val="7F7F7F"/>
                </a:solidFill>
                <a:uFillTx/>
                <a:latin typeface="Tahoma" pitchFamily="34"/>
                <a:ea typeface="Tahoma" pitchFamily="34"/>
                <a:cs typeface="Tahoma" pitchFamily="34"/>
              </a:rPr>
              <a:t>subvenção</a:t>
            </a:r>
            <a:r>
              <a:rPr lang="pt-BR" sz="1800" b="0" i="0" u="none" strike="noStrike" kern="1200" cap="none" spc="0" baseline="0" dirty="0">
                <a:solidFill>
                  <a:srgbClr val="7F7F7F"/>
                </a:solidFill>
                <a:uFillTx/>
                <a:latin typeface="Tahoma" pitchFamily="34"/>
                <a:ea typeface="Tahoma" pitchFamily="34"/>
                <a:cs typeface="Tahoma" pitchFamily="34"/>
              </a:rPr>
              <a:t>, salvo se expressamente autorizada pela Finep e, desde que o fato gerador tenha ocorrido durante a vigência ou em situações em que reste comprovado que os dispêndios contribuíram para o atingimento dos objetivos pactuados.</a:t>
            </a:r>
          </a:p>
          <a:p>
            <a:pPr marL="342900"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8CA32BA-3C9E-854E-976B-93E639CF515B}"/>
              </a:ext>
            </a:extLst>
          </p:cNvPr>
          <p:cNvSpPr txBox="1"/>
          <p:nvPr/>
        </p:nvSpPr>
        <p:spPr>
          <a:xfrm>
            <a:off x="1487491" y="1556793"/>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PT" sz="2000" b="0" i="0" u="none" strike="noStrike" kern="1200" cap="none" spc="0" baseline="0" dirty="0">
                <a:solidFill>
                  <a:srgbClr val="7F7F7F"/>
                </a:solidFill>
                <a:uFillTx/>
                <a:latin typeface="Tahoma" pitchFamily="34"/>
                <a:ea typeface="Tahoma" pitchFamily="34"/>
                <a:cs typeface="Tahoma" pitchFamily="34"/>
              </a:rPr>
              <a:t>Não há o que se falar em remanejamento financeiro para os contratos de descentralização de recursos firmados entre a Finep e as </a:t>
            </a:r>
            <a:r>
              <a:rPr lang="pt-PT" sz="2000" b="0" i="0" u="none" strike="noStrike" kern="1200" cap="none" spc="0" baseline="0" dirty="0" err="1">
                <a:solidFill>
                  <a:srgbClr val="7F7F7F"/>
                </a:solidFill>
                <a:uFillTx/>
                <a:latin typeface="Tahoma" pitchFamily="34"/>
                <a:ea typeface="Tahoma" pitchFamily="34"/>
                <a:cs typeface="Tahoma" pitchFamily="34"/>
              </a:rPr>
              <a:t>FAPs</a:t>
            </a:r>
            <a:r>
              <a:rPr lang="pt-PT" sz="2000" b="0" i="0" u="none" strike="noStrike" kern="1200" cap="none" spc="0" baseline="0" dirty="0">
                <a:solidFill>
                  <a:srgbClr val="7F7F7F"/>
                </a:solidFill>
                <a:uFillTx/>
                <a:latin typeface="Tahoma" pitchFamily="34"/>
                <a:ea typeface="Tahoma" pitchFamily="34"/>
                <a:cs typeface="Tahoma" pitchFamily="34"/>
              </a:rPr>
              <a:t>/Instituições, uma vez que as únicas despesas apoiáveis são os repasses para as empresas beneficiárias selecionadas através de edital na rubrica Outros Serviços de Terceiros-Pessoa Jurídica.</a:t>
            </a:r>
            <a:r>
              <a:rPr lang="pt-BR" sz="2000" b="0" i="0" u="none" strike="noStrike" kern="1200" cap="none" spc="0" baseline="0" dirty="0">
                <a:solidFill>
                  <a:srgbClr val="7F7F7F"/>
                </a:solidFill>
                <a:uFillTx/>
                <a:latin typeface="Tahoma" pitchFamily="34"/>
                <a:ea typeface="Tahoma" pitchFamily="34"/>
                <a:cs typeface="Tahoma" pitchFamily="34"/>
              </a:rPr>
              <a:t> </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PT" sz="2000" b="0" i="0" u="none" strike="noStrike" kern="1200" cap="none" spc="0" baseline="0" dirty="0">
                <a:solidFill>
                  <a:srgbClr val="7F7F7F"/>
                </a:solidFill>
                <a:uFillTx/>
                <a:latin typeface="Tahoma" pitchFamily="34"/>
                <a:ea typeface="Tahoma" pitchFamily="34"/>
                <a:cs typeface="Tahoma" pitchFamily="34"/>
              </a:rPr>
              <a:t>A alteração dos itens poderá ocorrer caso a FAP/Instituição deseje utilizar os saldos dos recursos liberados ou os rendimentos de aplicação financeira para realizar aditivos de valor nos Termos de Outorga firmados com as empresas beneficiárias. Nesse caso, a alteração deverá ser solicitada à Finep, previamente à execução dos dispêndios, sob o risco de glosa dos mesmos.</a:t>
            </a:r>
            <a:endParaRPr lang="pt-BR" sz="2000" b="0" i="0" u="none" strike="noStrike" kern="1200" cap="none" spc="0" baseline="0" dirty="0">
              <a:solidFill>
                <a:srgbClr val="7F7F7F"/>
              </a:solidFill>
              <a:uFillTx/>
              <a:latin typeface="Tahoma" pitchFamily="34"/>
              <a:ea typeface="Tahoma" pitchFamily="34"/>
              <a:cs typeface="Tahoma" pitchFamily="34"/>
            </a:endParaRPr>
          </a:p>
          <a:p>
            <a:pPr marL="0" marR="0" lvl="0" indent="0" algn="l"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pt-BR" sz="1200" b="0" i="0" u="none" strike="noStrike" kern="1200" cap="none" spc="0" baseline="0" dirty="0">
                <a:solidFill>
                  <a:srgbClr val="000000"/>
                </a:solidFill>
                <a:uFillTx/>
                <a:latin typeface="Tahoma"/>
              </a:rPr>
              <a:t> </a:t>
            </a: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FC28095D-6C62-F04E-BCA2-07840FB2D698}"/>
              </a:ext>
            </a:extLst>
          </p:cNvPr>
          <p:cNvSpPr txBox="1"/>
          <p:nvPr/>
        </p:nvSpPr>
        <p:spPr>
          <a:xfrm>
            <a:off x="1446608" y="169959"/>
            <a:ext cx="904188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300" b="0" i="0" u="none" strike="noStrike" kern="1200" cap="none" spc="0" baseline="0" dirty="0">
                <a:solidFill>
                  <a:srgbClr val="DD4F05"/>
                </a:solidFill>
                <a:uFillTx/>
                <a:latin typeface="Tahoma"/>
              </a:rPr>
              <a:t>Remanejamento financeiro</a:t>
            </a:r>
            <a:r>
              <a:rPr lang="pt-BR" sz="3300" b="0" i="0" u="none" strike="noStrike" kern="0" cap="none" spc="0" baseline="0" dirty="0">
                <a:solidFill>
                  <a:srgbClr val="DD4F05"/>
                </a:solidFill>
                <a:uFillTx/>
                <a:latin typeface="Tahoma"/>
              </a:rPr>
              <a:t>/</a:t>
            </a:r>
            <a:r>
              <a:rPr lang="pt-BR" sz="3300" b="0" i="0" u="none" strike="noStrike" kern="1200" cap="none" spc="0" baseline="0" dirty="0">
                <a:solidFill>
                  <a:srgbClr val="DD4F05"/>
                </a:solidFill>
                <a:uFillTx/>
                <a:latin typeface="Tahoma"/>
              </a:rPr>
              <a:t>Alteração de itens </a:t>
            </a:r>
            <a:endParaRPr lang="en-US" sz="3300" b="0" i="0" u="none" strike="noStrike" kern="1200" cap="none" spc="0" baseline="0" dirty="0">
              <a:solidFill>
                <a:srgbClr val="DD4F05"/>
              </a:solidFill>
              <a:uFillTx/>
              <a:latin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C6D054C-49E0-264A-88E0-2D03258DC0EE}"/>
              </a:ext>
            </a:extLst>
          </p:cNvPr>
          <p:cNvSpPr txBox="1"/>
          <p:nvPr/>
        </p:nvSpPr>
        <p:spPr>
          <a:xfrm>
            <a:off x="1415482" y="1340766"/>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just" defTabSz="457200" rtl="0" fontAlgn="auto" hangingPunct="1">
              <a:lnSpc>
                <a:spcPct val="100000"/>
              </a:lnSpc>
              <a:spcBef>
                <a:spcPts val="0"/>
              </a:spcBef>
              <a:spcAft>
                <a:spcPts val="0"/>
              </a:spcAft>
              <a:buNone/>
              <a:tabLst>
                <a:tab pos="527051" algn="l"/>
                <a:tab pos="565154" algn="l"/>
              </a:tabLst>
              <a:defRPr sz="1800" b="0" i="0" u="none" strike="noStrike" kern="0" cap="none" spc="0" baseline="0">
                <a:solidFill>
                  <a:srgbClr val="000000"/>
                </a:solidFill>
                <a:uFillTx/>
              </a:defRPr>
            </a:pPr>
            <a:r>
              <a:rPr lang="pt-BR" sz="2800" b="1" i="0" u="none" strike="noStrike" kern="1200" cap="none" spc="0" baseline="0">
                <a:solidFill>
                  <a:srgbClr val="000000"/>
                </a:solidFill>
                <a:uFillTx/>
                <a:latin typeface="Tahoma" pitchFamily="34"/>
                <a:ea typeface="Tahoma" pitchFamily="34"/>
                <a:cs typeface="Tahoma" pitchFamily="34"/>
              </a:rPr>
              <a:t>    Composição</a:t>
            </a:r>
            <a:endParaRPr lang="pt-BR" sz="2800" b="0" i="0" u="sng"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2000" b="0" i="0" u="none" strike="noStrike" kern="1200" cap="none" spc="0" baseline="0">
                <a:solidFill>
                  <a:srgbClr val="7F7F7F"/>
                </a:solidFill>
                <a:uFillTx/>
                <a:latin typeface="Tahoma" pitchFamily="34"/>
                <a:ea typeface="Tahoma" pitchFamily="34"/>
                <a:cs typeface="Tahoma" pitchFamily="34"/>
              </a:rPr>
              <a:t> Aspecto Técnico - </a:t>
            </a:r>
            <a:r>
              <a:rPr lang="pt-BR" sz="2000" b="0" i="0" u="none" strike="noStrike" kern="1200" cap="none" spc="0" baseline="0">
                <a:solidFill>
                  <a:srgbClr val="7F7F7F"/>
                </a:solidFill>
                <a:uFillTx/>
                <a:latin typeface="Tahoma" pitchFamily="34"/>
                <a:ea typeface="Tahoma" pitchFamily="34"/>
                <a:cs typeface="Tahoma" pitchFamily="34"/>
              </a:rPr>
              <a:t>Relatórios Técnicos Parciais e Finais</a:t>
            </a:r>
            <a:endParaRPr lang="pt-BR" sz="2000" b="0" i="0" u="sng"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000" b="0" i="0" u="none" strike="noStrike" kern="1200" cap="none" spc="0" baseline="0">
                <a:solidFill>
                  <a:srgbClr val="7F7F7F"/>
                </a:solidFill>
                <a:uFillTx/>
                <a:latin typeface="Tahoma" pitchFamily="34"/>
                <a:ea typeface="Tahoma" pitchFamily="34"/>
                <a:cs typeface="Tahoma" pitchFamily="34"/>
              </a:rPr>
              <a:t> Aspecto Financeiro - Prestação de Contas Financeira Parciais e Finais</a:t>
            </a: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000" b="0" i="0" u="none" strike="noStrike" kern="1200" cap="none" spc="0" baseline="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0"/>
              </a:spcBef>
              <a:spcAft>
                <a:spcPts val="0"/>
              </a:spcAft>
              <a:buNone/>
              <a:tabLst>
                <a:tab pos="527051" algn="l"/>
                <a:tab pos="565154" algn="l"/>
              </a:tabLst>
              <a:defRPr sz="1800" b="0" i="0" u="none" strike="noStrike" kern="0" cap="none" spc="0" baseline="0">
                <a:solidFill>
                  <a:srgbClr val="000000"/>
                </a:solidFill>
                <a:uFillTx/>
              </a:defRPr>
            </a:pPr>
            <a:r>
              <a:rPr lang="pt-BR" sz="2800" b="1" i="0" u="none" strike="noStrike" kern="1200" cap="none" spc="0" baseline="0">
                <a:solidFill>
                  <a:srgbClr val="000000"/>
                </a:solidFill>
                <a:uFillTx/>
                <a:latin typeface="Tahoma" pitchFamily="34"/>
                <a:ea typeface="Tahoma" pitchFamily="34"/>
                <a:cs typeface="Tahoma" pitchFamily="34"/>
              </a:rPr>
              <a:t>    Como funciona?</a:t>
            </a:r>
            <a:endParaRPr lang="pt-BR" sz="2800" b="0" i="0" u="sng"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000" b="0" i="0" u="none" strike="noStrike" kern="1200" cap="none" spc="0" baseline="0">
                <a:solidFill>
                  <a:srgbClr val="7F7F7F"/>
                </a:solidFill>
                <a:uFillTx/>
                <a:latin typeface="Tahoma" pitchFamily="34"/>
                <a:ea typeface="Tahoma" pitchFamily="34"/>
                <a:cs typeface="Tahoma" pitchFamily="34"/>
              </a:rPr>
              <a:t> </a:t>
            </a:r>
            <a:r>
              <a:rPr lang="pt-BR" sz="2000" b="0" i="0" u="sng" strike="noStrike" kern="1200" cap="none" spc="0" baseline="0">
                <a:solidFill>
                  <a:srgbClr val="7F7F7F"/>
                </a:solidFill>
                <a:uFillTx/>
                <a:latin typeface="Tahoma" pitchFamily="34"/>
                <a:ea typeface="Tahoma" pitchFamily="34"/>
                <a:cs typeface="Tahoma" pitchFamily="34"/>
              </a:rPr>
              <a:t>Departamento Operacional da Finep:</a:t>
            </a:r>
            <a:r>
              <a:rPr lang="pt-BR" sz="2000" b="0" i="0" u="none" strike="noStrike" kern="1200" cap="none" spc="0" baseline="0">
                <a:solidFill>
                  <a:srgbClr val="7F7F7F"/>
                </a:solidFill>
                <a:uFillTx/>
                <a:latin typeface="Tahoma" pitchFamily="34"/>
                <a:ea typeface="Tahoma" pitchFamily="34"/>
                <a:cs typeface="Tahoma" pitchFamily="34"/>
              </a:rPr>
              <a:t> Analisa o Relatório Técnico Parcial e Final </a:t>
            </a: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000" b="0" i="0" u="none" strike="noStrike" kern="1200" cap="none" spc="0" baseline="0">
                <a:solidFill>
                  <a:srgbClr val="7F7F7F"/>
                </a:solidFill>
                <a:uFillTx/>
                <a:latin typeface="Tahoma" pitchFamily="34"/>
                <a:ea typeface="Tahoma" pitchFamily="34"/>
                <a:cs typeface="Tahoma" pitchFamily="34"/>
              </a:rPr>
              <a:t>  (DDTS - Gerente: Adriana Haguenauer)</a:t>
            </a: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900" b="0" i="0" u="none"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000" b="0" i="0" u="none" strike="noStrike" kern="1200" cap="none" spc="0" baseline="0">
                <a:solidFill>
                  <a:srgbClr val="7F7F7F"/>
                </a:solidFill>
                <a:uFillTx/>
                <a:latin typeface="Tahoma" pitchFamily="34"/>
                <a:ea typeface="Tahoma" pitchFamily="34"/>
                <a:cs typeface="Tahoma" pitchFamily="34"/>
              </a:rPr>
              <a:t> </a:t>
            </a:r>
            <a:r>
              <a:rPr lang="pt-BR" sz="2000" b="0" i="0" u="sng" strike="noStrike" kern="1200" cap="none" spc="0" baseline="0">
                <a:solidFill>
                  <a:srgbClr val="7F7F7F"/>
                </a:solidFill>
                <a:uFillTx/>
                <a:latin typeface="Tahoma" pitchFamily="34"/>
                <a:ea typeface="Tahoma" pitchFamily="34"/>
                <a:cs typeface="Tahoma" pitchFamily="34"/>
              </a:rPr>
              <a:t>Departamento de Prestação de Contas Financeira da Finep:</a:t>
            </a:r>
            <a:r>
              <a:rPr lang="pt-BR" sz="2000" b="0" i="0" u="none" strike="noStrike" kern="1200" cap="none" spc="0" baseline="0">
                <a:solidFill>
                  <a:srgbClr val="7F7F7F"/>
                </a:solidFill>
                <a:uFillTx/>
                <a:latin typeface="Tahoma" pitchFamily="34"/>
                <a:ea typeface="Tahoma" pitchFamily="34"/>
                <a:cs typeface="Tahoma" pitchFamily="34"/>
              </a:rPr>
              <a:t> Analisa a Prestação de Contas Financeira Parcial e Final</a:t>
            </a: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000" b="0" i="0" u="none" strike="noStrike" kern="1200" cap="none" spc="0" baseline="0">
                <a:solidFill>
                  <a:srgbClr val="7F7F7F"/>
                </a:solidFill>
                <a:uFillTx/>
                <a:latin typeface="Tahoma" pitchFamily="34"/>
                <a:ea typeface="Tahoma" pitchFamily="34"/>
                <a:cs typeface="Tahoma" pitchFamily="34"/>
              </a:rPr>
              <a:t>  (DPCT – Gerente: Douglas Costa)</a:t>
            </a: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400" b="0" i="0" u="none"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800" b="0" i="0" u="none" strike="noStrike" kern="1200" cap="none" spc="0" baseline="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000" b="0" i="0" u="sng" strike="noStrike" kern="1200" cap="none" spc="0" baseline="0">
              <a:solidFill>
                <a:srgbClr val="7F7F7F"/>
              </a:solidFill>
              <a:uFillTx/>
              <a:latin typeface="Tahoma" pitchFamily="34"/>
              <a:ea typeface="Tahoma" pitchFamily="34"/>
              <a:cs typeface="Tahoma"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000" b="0" i="0" u="none" strike="noStrike" kern="1200" cap="none" spc="0" baseline="0">
              <a:solidFill>
                <a:srgbClr val="7F7F7F"/>
              </a:solidFill>
              <a:uFillTx/>
              <a:latin typeface="Tahoma" pitchFamily="34"/>
              <a:ea typeface="Tahoma" pitchFamily="34"/>
              <a:cs typeface="Tahom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400" b="0" i="0" u="none" strike="noStrike" kern="1200" cap="none" spc="0" baseline="0">
              <a:solidFill>
                <a:srgbClr val="000000"/>
              </a:solidFill>
              <a:uFillTx/>
              <a:latin typeface="Verdana" pitchFamily="34"/>
              <a:ea typeface="Verdana" pitchFamily="34"/>
              <a:cs typeface="Verdana" pitchFamily="34"/>
            </a:endParaRPr>
          </a:p>
          <a:p>
            <a:pPr marL="457200" marR="0" lvl="1"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400" b="0" i="0" u="none" strike="noStrike" kern="1200" cap="none" spc="0" baseline="0">
              <a:solidFill>
                <a:srgbClr val="000000"/>
              </a:solidFill>
              <a:highlight>
                <a:srgbClr val="FFFF00"/>
              </a:highlight>
              <a:uFillTx/>
              <a:latin typeface="Verdana" pitchFamily="34"/>
              <a:ea typeface="Verdana" pitchFamily="34"/>
              <a:cs typeface="Verdana"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400" b="0" i="0" u="none" strike="noStrike" kern="1200" cap="none" spc="0" baseline="0">
              <a:solidFill>
                <a:srgbClr val="000000"/>
              </a:solidFill>
              <a:highlight>
                <a:srgbClr val="FFFF00"/>
              </a:highlight>
              <a:uFillTx/>
              <a:latin typeface="Verdana" pitchFamily="34"/>
              <a:ea typeface="Verdana" pitchFamily="34"/>
              <a:cs typeface="Verdana"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2400" b="0" i="0" u="none" strike="noStrike" kern="1200" cap="none" spc="0" baseline="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12746C26-180D-2A42-9CD5-85F2397B9EAF}"/>
              </a:ext>
            </a:extLst>
          </p:cNvPr>
          <p:cNvSpPr txBox="1"/>
          <p:nvPr/>
        </p:nvSpPr>
        <p:spPr>
          <a:xfrm>
            <a:off x="1415482" y="476667"/>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Calibri"/>
              </a:rPr>
              <a:t>Prestação de contas</a:t>
            </a:r>
            <a:endParaRPr lang="en-US" sz="3600" b="0" i="0" u="none" strike="noStrike" kern="1200" cap="none" spc="0" baseline="0">
              <a:solidFill>
                <a:srgbClr val="DD4F05"/>
              </a:solidFill>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FEFF30BA-A927-F74D-8685-2A915450DC1B}"/>
              </a:ext>
            </a:extLst>
          </p:cNvPr>
          <p:cNvSpPr txBox="1"/>
          <p:nvPr/>
        </p:nvSpPr>
        <p:spPr>
          <a:xfrm>
            <a:off x="1446608" y="764703"/>
            <a:ext cx="9401915"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Composição</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3" name="CaixaDeTexto 3">
            <a:extLst>
              <a:ext uri="{FF2B5EF4-FFF2-40B4-BE49-F238E27FC236}">
                <a16:creationId xmlns:a16="http://schemas.microsoft.com/office/drawing/2014/main" id="{D99E55B4-968D-6A4E-B1E1-8114DE2D3C7B}"/>
              </a:ext>
            </a:extLst>
          </p:cNvPr>
          <p:cNvSpPr txBox="1"/>
          <p:nvPr/>
        </p:nvSpPr>
        <p:spPr>
          <a:xfrm>
            <a:off x="3825483" y="1611721"/>
            <a:ext cx="6663004" cy="282538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2857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Anexo 1 - Demonstrativo de Utilização dos Recursos </a:t>
            </a:r>
            <a:r>
              <a:rPr lang="pt-PT" sz="1600" b="0" i="0" u="none" strike="noStrike" kern="0" cap="none" spc="0" baseline="0">
                <a:solidFill>
                  <a:srgbClr val="7F7F7F"/>
                </a:solidFill>
                <a:uFillTx/>
                <a:latin typeface="Tahoma" pitchFamily="34"/>
              </a:rPr>
              <a:t>T</a:t>
            </a:r>
            <a:r>
              <a:rPr lang="pt-PT" sz="1600" b="0" i="0" u="none" strike="noStrike" kern="1200" cap="none" spc="0" baseline="0">
                <a:solidFill>
                  <a:srgbClr val="7F7F7F"/>
                </a:solidFill>
                <a:uFillTx/>
                <a:latin typeface="Tahoma" pitchFamily="34"/>
              </a:rPr>
              <a:t>ransferidos pela Finep</a:t>
            </a:r>
          </a:p>
          <a:p>
            <a:pPr marL="2857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Anexo A.1 - Rendimento Auferido </a:t>
            </a:r>
            <a:endParaRPr lang="pt-BR" sz="1600" b="0" i="0" u="none" strike="noStrike" kern="1200" cap="none" spc="0" baseline="0">
              <a:solidFill>
                <a:srgbClr val="7F7F7F"/>
              </a:solidFill>
              <a:uFillTx/>
              <a:latin typeface="Tahoma" pitchFamily="34"/>
            </a:endParaRP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Anexo 2 - Formulário de Relação de Desembolsos</a:t>
            </a:r>
            <a:endParaRPr lang="pt-BR" sz="1600" b="0" i="0" u="none" strike="noStrike" kern="1200" cap="none" spc="0" baseline="0">
              <a:solidFill>
                <a:srgbClr val="7F7F7F"/>
              </a:solidFill>
              <a:uFillTx/>
              <a:latin typeface="Tahoma" pitchFamily="34"/>
            </a:endParaRP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Anexo V - Declaração </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Anexo 6- </a:t>
            </a:r>
            <a:r>
              <a:rPr lang="pt-PT" sz="1600" b="0" i="0" u="none" strike="noStrike" kern="1200" cap="none" spc="0" baseline="0">
                <a:solidFill>
                  <a:srgbClr val="7F7F7F"/>
                </a:solidFill>
                <a:uFillTx/>
                <a:latin typeface="Tahoma" pitchFamily="34"/>
              </a:rPr>
              <a:t>Demonstrativo Consolidado das Prestações de Contas das Empresas </a:t>
            </a:r>
            <a:r>
              <a:rPr lang="pt-PT" sz="1600" b="0" i="0" u="none" strike="noStrike" kern="0" cap="none" spc="0" baseline="0">
                <a:solidFill>
                  <a:srgbClr val="7F7F7F"/>
                </a:solidFill>
                <a:uFillTx/>
                <a:latin typeface="Tahoma" pitchFamily="34"/>
              </a:rPr>
              <a:t>B</a:t>
            </a:r>
            <a:r>
              <a:rPr lang="pt-PT" sz="1600" b="0" i="0" u="none" strike="noStrike" kern="1200" cap="none" spc="0" baseline="0">
                <a:solidFill>
                  <a:srgbClr val="7F7F7F"/>
                </a:solidFill>
                <a:uFillTx/>
                <a:latin typeface="Tahoma" pitchFamily="34"/>
              </a:rPr>
              <a:t>eneficiárias (apenas na </a:t>
            </a:r>
            <a:r>
              <a:rPr lang="pt-PT" sz="1600" b="0" i="0" u="none" strike="noStrike" kern="0" cap="none" spc="0" baseline="0">
                <a:solidFill>
                  <a:srgbClr val="7F7F7F"/>
                </a:solidFill>
                <a:uFillTx/>
                <a:latin typeface="Tahoma" pitchFamily="34"/>
              </a:rPr>
              <a:t>p</a:t>
            </a:r>
            <a:r>
              <a:rPr lang="pt-PT" sz="1600" b="0" i="0" u="none" strike="noStrike" kern="1200" cap="none" spc="0" baseline="0">
                <a:solidFill>
                  <a:srgbClr val="7F7F7F"/>
                </a:solidFill>
                <a:uFillTx/>
                <a:latin typeface="Tahoma" pitchFamily="34"/>
              </a:rPr>
              <a:t>restação de contas </a:t>
            </a:r>
            <a:r>
              <a:rPr lang="pt-PT" sz="1600" b="0" i="0" u="none" strike="noStrike" kern="0" cap="none" spc="0" baseline="0">
                <a:solidFill>
                  <a:srgbClr val="7F7F7F"/>
                </a:solidFill>
                <a:uFillTx/>
                <a:latin typeface="Tahoma" pitchFamily="34"/>
              </a:rPr>
              <a:t>f</a:t>
            </a:r>
            <a:r>
              <a:rPr lang="pt-PT" sz="1600" b="0" i="0" u="none" strike="noStrike" kern="1200" cap="none" spc="0" baseline="0">
                <a:solidFill>
                  <a:srgbClr val="7F7F7F"/>
                </a:solidFill>
                <a:uFillTx/>
                <a:latin typeface="Tahoma" pitchFamily="34"/>
              </a:rPr>
              <a:t>inal) </a:t>
            </a: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just"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Verdana" pitchFamily="34"/>
              <a:ea typeface="Verdana" pitchFamily="34"/>
              <a:cs typeface="Verdana" pitchFamily="34"/>
            </a:endParaRPr>
          </a:p>
        </p:txBody>
      </p:sp>
      <p:sp>
        <p:nvSpPr>
          <p:cNvPr id="4" name="CaixaDeTexto 5">
            <a:extLst>
              <a:ext uri="{FF2B5EF4-FFF2-40B4-BE49-F238E27FC236}">
                <a16:creationId xmlns:a16="http://schemas.microsoft.com/office/drawing/2014/main" id="{1D5711FD-AE09-4F49-8F44-D3DA5B6A6905}"/>
              </a:ext>
            </a:extLst>
          </p:cNvPr>
          <p:cNvSpPr txBox="1"/>
          <p:nvPr/>
        </p:nvSpPr>
        <p:spPr>
          <a:xfrm>
            <a:off x="1519239" y="1300852"/>
            <a:ext cx="3287734" cy="32316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500" b="1" i="0" u="none" strike="noStrike" kern="1200" cap="none" spc="0" baseline="0">
                <a:solidFill>
                  <a:srgbClr val="000000"/>
                </a:solidFill>
                <a:uFillTx/>
                <a:latin typeface="Verdana" pitchFamily="34"/>
                <a:ea typeface="Verdana" pitchFamily="34"/>
                <a:cs typeface="Verdana" pitchFamily="34"/>
              </a:rPr>
              <a:t>Recursos FINEP</a:t>
            </a:r>
          </a:p>
        </p:txBody>
      </p:sp>
      <p:sp>
        <p:nvSpPr>
          <p:cNvPr id="5" name="AutoShape 15">
            <a:extLst>
              <a:ext uri="{FF2B5EF4-FFF2-40B4-BE49-F238E27FC236}">
                <a16:creationId xmlns:a16="http://schemas.microsoft.com/office/drawing/2014/main" id="{81A98714-9989-9D4C-AE88-B84837DCE2E1}"/>
              </a:ext>
            </a:extLst>
          </p:cNvPr>
          <p:cNvSpPr/>
          <p:nvPr/>
        </p:nvSpPr>
        <p:spPr>
          <a:xfrm>
            <a:off x="3394472" y="1628802"/>
            <a:ext cx="447443" cy="2088233"/>
          </a:xfrm>
          <a:custGeom>
            <a:avLst/>
            <a:gdLst>
              <a:gd name="f0" fmla="val 10800000"/>
              <a:gd name="f1" fmla="val 5400000"/>
              <a:gd name="f2" fmla="val 180"/>
              <a:gd name="f3" fmla="val w"/>
              <a:gd name="f4" fmla="val h"/>
              <a:gd name="f5" fmla="val ss"/>
              <a:gd name="f6" fmla="val 0"/>
              <a:gd name="f7" fmla="*/ 5419351 1 1725033"/>
              <a:gd name="f8" fmla="+- 0 0 5400000"/>
              <a:gd name="f9" fmla="val 53888"/>
              <a:gd name="f10" fmla="val 51931"/>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9 0 f1"/>
              <a:gd name="f63" fmla="+- f55 f58 0"/>
              <a:gd name="f64" fmla="*/ f58 f36 1"/>
              <a:gd name="f65" fmla="cos 1 f62"/>
              <a:gd name="f66" fmla="sin 1 f62"/>
              <a:gd name="f67" fmla="*/ f63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22229" cap="flat">
            <a:solidFill>
              <a:srgbClr val="003399"/>
            </a:solidFill>
            <a:prstDash val="solid"/>
            <a:round/>
          </a:ln>
          <a:effectLst>
            <a:outerShdw dist="22997" dir="5400000" algn="tl">
              <a:srgbClr val="000000">
                <a:alpha val="35000"/>
              </a:srgbClr>
            </a:outerShdw>
          </a:effectLst>
        </p:spPr>
        <p:txBody>
          <a:bodyPr vert="horz" wrap="none" lIns="91440" tIns="45720" rIns="91440" bIns="45720" anchor="ctr"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1" i="0" u="none" strike="noStrike" kern="1200" cap="none" spc="0" baseline="0">
              <a:solidFill>
                <a:srgbClr val="000000"/>
              </a:solidFill>
              <a:uFillTx/>
              <a:latin typeface="Times New Roman" pitchFamily="18"/>
            </a:endParaRPr>
          </a:p>
        </p:txBody>
      </p:sp>
      <p:sp>
        <p:nvSpPr>
          <p:cNvPr id="6" name="CaixaDeTexto 7">
            <a:extLst>
              <a:ext uri="{FF2B5EF4-FFF2-40B4-BE49-F238E27FC236}">
                <a16:creationId xmlns:a16="http://schemas.microsoft.com/office/drawing/2014/main" id="{0F548614-A3CA-0844-991E-95D87C0A0EE6}"/>
              </a:ext>
            </a:extLst>
          </p:cNvPr>
          <p:cNvSpPr txBox="1"/>
          <p:nvPr/>
        </p:nvSpPr>
        <p:spPr>
          <a:xfrm>
            <a:off x="1055437" y="2441795"/>
            <a:ext cx="2344512" cy="83099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1" i="0" u="none" strike="noStrike" kern="1200" cap="none" spc="0" baseline="0">
                <a:solidFill>
                  <a:srgbClr val="000000"/>
                </a:solidFill>
                <a:uFillTx/>
                <a:latin typeface="Verdana" pitchFamily="34"/>
                <a:ea typeface="Verdana" pitchFamily="34"/>
                <a:cs typeface="Verdana" pitchFamily="34"/>
              </a:rPr>
              <a:t>Formulário de Acompanhamento Financeiro</a:t>
            </a:r>
          </a:p>
        </p:txBody>
      </p:sp>
      <p:sp>
        <p:nvSpPr>
          <p:cNvPr id="7" name="CaixaDeTexto 7">
            <a:extLst>
              <a:ext uri="{FF2B5EF4-FFF2-40B4-BE49-F238E27FC236}">
                <a16:creationId xmlns:a16="http://schemas.microsoft.com/office/drawing/2014/main" id="{1590B124-6521-254F-B851-CD0C189F28FF}"/>
              </a:ext>
            </a:extLst>
          </p:cNvPr>
          <p:cNvSpPr txBox="1"/>
          <p:nvPr/>
        </p:nvSpPr>
        <p:spPr>
          <a:xfrm>
            <a:off x="1055437" y="5004465"/>
            <a:ext cx="2344512" cy="58477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1" i="0" u="none" strike="noStrike" kern="1200" cap="none" spc="0" baseline="0">
                <a:solidFill>
                  <a:srgbClr val="000000"/>
                </a:solidFill>
                <a:uFillTx/>
                <a:latin typeface="Verdana" pitchFamily="34"/>
                <a:ea typeface="Verdana" pitchFamily="34"/>
                <a:cs typeface="Verdana" pitchFamily="34"/>
              </a:rPr>
              <a:t>Outras documentações</a:t>
            </a:r>
          </a:p>
        </p:txBody>
      </p:sp>
      <p:sp>
        <p:nvSpPr>
          <p:cNvPr id="8" name="AutoShape 15">
            <a:extLst>
              <a:ext uri="{FF2B5EF4-FFF2-40B4-BE49-F238E27FC236}">
                <a16:creationId xmlns:a16="http://schemas.microsoft.com/office/drawing/2014/main" id="{FAEDA4EA-BA64-BD42-BDE7-701090C83E50}"/>
              </a:ext>
            </a:extLst>
          </p:cNvPr>
          <p:cNvSpPr/>
          <p:nvPr/>
        </p:nvSpPr>
        <p:spPr>
          <a:xfrm>
            <a:off x="3431706" y="3861044"/>
            <a:ext cx="447443" cy="2520278"/>
          </a:xfrm>
          <a:custGeom>
            <a:avLst/>
            <a:gdLst>
              <a:gd name="f0" fmla="val 10800000"/>
              <a:gd name="f1" fmla="val 5400000"/>
              <a:gd name="f2" fmla="val 180"/>
              <a:gd name="f3" fmla="val w"/>
              <a:gd name="f4" fmla="val h"/>
              <a:gd name="f5" fmla="val ss"/>
              <a:gd name="f6" fmla="val 0"/>
              <a:gd name="f7" fmla="*/ 5419351 1 1725033"/>
              <a:gd name="f8" fmla="+- 0 0 5400000"/>
              <a:gd name="f9" fmla="val 53888"/>
              <a:gd name="f10" fmla="val 51931"/>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9 0 f1"/>
              <a:gd name="f63" fmla="+- f55 f58 0"/>
              <a:gd name="f64" fmla="*/ f58 f36 1"/>
              <a:gd name="f65" fmla="cos 1 f62"/>
              <a:gd name="f66" fmla="sin 1 f62"/>
              <a:gd name="f67" fmla="*/ f63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22229" cap="flat">
            <a:solidFill>
              <a:srgbClr val="003399"/>
            </a:solidFill>
            <a:prstDash val="solid"/>
            <a:round/>
          </a:ln>
          <a:effectLst>
            <a:outerShdw dist="22997" dir="5400000" algn="tl">
              <a:srgbClr val="000000">
                <a:alpha val="35000"/>
              </a:srgbClr>
            </a:outerShdw>
          </a:effectLst>
        </p:spPr>
        <p:txBody>
          <a:bodyPr vert="horz" wrap="none" lIns="91440" tIns="45720" rIns="91440" bIns="45720" anchor="ctr"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1" i="0" u="none" strike="noStrike" kern="1200" cap="none" spc="0" baseline="0">
              <a:solidFill>
                <a:srgbClr val="000000"/>
              </a:solidFill>
              <a:uFillTx/>
              <a:latin typeface="Times New Roman" pitchFamily="18"/>
            </a:endParaRPr>
          </a:p>
        </p:txBody>
      </p:sp>
      <p:sp>
        <p:nvSpPr>
          <p:cNvPr id="9" name="CaixaDeTexto 3">
            <a:extLst>
              <a:ext uri="{FF2B5EF4-FFF2-40B4-BE49-F238E27FC236}">
                <a16:creationId xmlns:a16="http://schemas.microsoft.com/office/drawing/2014/main" id="{FA3D3BE7-8152-B84A-847C-5012AC14B5FF}"/>
              </a:ext>
            </a:extLst>
          </p:cNvPr>
          <p:cNvSpPr txBox="1"/>
          <p:nvPr/>
        </p:nvSpPr>
        <p:spPr>
          <a:xfrm>
            <a:off x="3863751" y="3789035"/>
            <a:ext cx="6912772" cy="3627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Extratos bancários da conta corrente e da aplicação financeira</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Comprovante de devolução de saldo residual, via GRU (apenas na </a:t>
            </a:r>
            <a:r>
              <a:rPr lang="pt-BR" sz="1600" b="0" i="0" u="none" strike="noStrike" kern="0" cap="none" spc="0" baseline="0">
                <a:solidFill>
                  <a:srgbClr val="7F7F7F"/>
                </a:solidFill>
                <a:uFillTx/>
                <a:latin typeface="Tahoma" pitchFamily="34"/>
              </a:rPr>
              <a:t>prestação de contas final</a:t>
            </a:r>
            <a:r>
              <a:rPr lang="pt-BR" sz="1600" b="0" i="0" u="none" strike="noStrike" kern="1200" cap="none" spc="0" baseline="0">
                <a:solidFill>
                  <a:srgbClr val="7F7F7F"/>
                </a:solidFill>
                <a:uFillTx/>
                <a:latin typeface="Tahoma" pitchFamily="34"/>
              </a:rPr>
              <a:t>)</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Cópia(s) de publicação(ões) do resultado da seleção das empresas</a:t>
            </a:r>
            <a:r>
              <a:rPr lang="pt-BR" sz="1600" b="0" i="0" u="none" strike="noStrike" kern="1200" cap="none" spc="0" baseline="0">
                <a:solidFill>
                  <a:srgbClr val="7F7F7F"/>
                </a:solidFill>
                <a:uFillTx/>
                <a:latin typeface="Tahoma" pitchFamily="34"/>
              </a:rPr>
              <a:t> (apenas em caso de não envio)</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Termos de Outorga firmados</a:t>
            </a:r>
            <a:r>
              <a:rPr lang="pt-BR" sz="1600" b="0" i="0" u="none" strike="noStrike" kern="1200" cap="none" spc="0" baseline="0">
                <a:solidFill>
                  <a:srgbClr val="7F7F7F"/>
                </a:solidFill>
                <a:uFillTx/>
                <a:latin typeface="Tahoma" pitchFamily="34"/>
              </a:rPr>
              <a:t> com as empresa (apenas em caso de não envio)</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Comprovação das transferências (sob demanda) </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Envio de eventuais processos de TCE de empresas (quando houver danos com recursos federais)</a:t>
            </a: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just"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Verdana" pitchFamily="34"/>
              <a:ea typeface="Verdana" pitchFamily="34"/>
              <a:cs typeface="Verdana" pitchFamily="34"/>
            </a:endParaRPr>
          </a:p>
        </p:txBody>
      </p:sp>
      <p:sp>
        <p:nvSpPr>
          <p:cNvPr id="10" name="Title 1">
            <a:extLst>
              <a:ext uri="{FF2B5EF4-FFF2-40B4-BE49-F238E27FC236}">
                <a16:creationId xmlns:a16="http://schemas.microsoft.com/office/drawing/2014/main" id="{1F1D175E-FEED-5C45-BDE1-817A0B0F4324}"/>
              </a:ext>
            </a:extLst>
          </p:cNvPr>
          <p:cNvSpPr txBox="1"/>
          <p:nvPr/>
        </p:nvSpPr>
        <p:spPr>
          <a:xfrm>
            <a:off x="1446608" y="169959"/>
            <a:ext cx="6737619"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 financeira</a:t>
            </a:r>
            <a:endParaRPr lang="en-US" sz="3600" b="0" i="0" u="none" strike="noStrike" kern="1200" cap="none" spc="0" baseline="0">
              <a:solidFill>
                <a:srgbClr val="DD4F05"/>
              </a:solidFill>
              <a:uFillTx/>
              <a:latin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8B94A798-F6C0-A141-9B27-574285291FA4}"/>
              </a:ext>
            </a:extLst>
          </p:cNvPr>
          <p:cNvSpPr txBox="1"/>
          <p:nvPr/>
        </p:nvSpPr>
        <p:spPr>
          <a:xfrm>
            <a:off x="1446608" y="764703"/>
            <a:ext cx="9401915" cy="46166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sng" strike="noStrike" kern="1200" cap="none" spc="0" baseline="0">
                <a:solidFill>
                  <a:srgbClr val="7F7F7F"/>
                </a:solidFill>
                <a:effectLst>
                  <a:outerShdw dist="38096" dir="2700000">
                    <a:srgbClr val="C0C0C0"/>
                  </a:outerShdw>
                </a:effectLst>
                <a:uFillTx/>
                <a:latin typeface="Tahoma" pitchFamily="34"/>
                <a:ea typeface="Tahoma" pitchFamily="34"/>
                <a:cs typeface="Tahoma" pitchFamily="34"/>
              </a:rPr>
              <a:t>Composição</a:t>
            </a:r>
            <a:endParaRPr lang="en-US" sz="2400" b="0" i="0" u="sng" strike="noStrike" kern="1200" cap="none" spc="0" baseline="0">
              <a:solidFill>
                <a:srgbClr val="7F7F7F"/>
              </a:solidFill>
              <a:uFillTx/>
              <a:latin typeface="Tahoma" pitchFamily="34"/>
              <a:ea typeface="Tahoma" pitchFamily="34"/>
              <a:cs typeface="Tahoma" pitchFamily="34"/>
            </a:endParaRPr>
          </a:p>
        </p:txBody>
      </p:sp>
      <p:sp>
        <p:nvSpPr>
          <p:cNvPr id="3" name="CaixaDeTexto 3">
            <a:extLst>
              <a:ext uri="{FF2B5EF4-FFF2-40B4-BE49-F238E27FC236}">
                <a16:creationId xmlns:a16="http://schemas.microsoft.com/office/drawing/2014/main" id="{CF3CD9FD-DF5B-2941-BB6D-7C7C2ED3A492}"/>
              </a:ext>
            </a:extLst>
          </p:cNvPr>
          <p:cNvSpPr txBox="1"/>
          <p:nvPr/>
        </p:nvSpPr>
        <p:spPr>
          <a:xfrm>
            <a:off x="3825483" y="2558509"/>
            <a:ext cx="6663004" cy="169892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Anexo 3 - Demonstrativo de Utilização dos Recursos de Contrapartida</a:t>
            </a:r>
            <a:endParaRPr lang="pt-BR" sz="1600" b="0" i="0" u="none" strike="noStrike" kern="1200" cap="none" spc="0" baseline="0">
              <a:solidFill>
                <a:srgbClr val="7F7F7F"/>
              </a:solidFill>
              <a:uFillTx/>
              <a:latin typeface="Tahoma" pitchFamily="34"/>
            </a:endParaRP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PT" sz="1600" b="0" i="0" u="none" strike="noStrike" kern="1200" cap="none" spc="0" baseline="0">
                <a:solidFill>
                  <a:srgbClr val="7F7F7F"/>
                </a:solidFill>
                <a:uFillTx/>
                <a:latin typeface="Tahoma" pitchFamily="34"/>
              </a:rPr>
              <a:t>Anexo 4 - Formulário de Relação de Desembolsos</a:t>
            </a: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just"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Verdana" pitchFamily="34"/>
              <a:ea typeface="Verdana" pitchFamily="34"/>
              <a:cs typeface="Verdana" pitchFamily="34"/>
            </a:endParaRPr>
          </a:p>
        </p:txBody>
      </p:sp>
      <p:sp>
        <p:nvSpPr>
          <p:cNvPr id="4" name="CaixaDeTexto 5">
            <a:extLst>
              <a:ext uri="{FF2B5EF4-FFF2-40B4-BE49-F238E27FC236}">
                <a16:creationId xmlns:a16="http://schemas.microsoft.com/office/drawing/2014/main" id="{AB68E474-14AD-244B-BC3C-6C786749C54A}"/>
              </a:ext>
            </a:extLst>
          </p:cNvPr>
          <p:cNvSpPr txBox="1"/>
          <p:nvPr/>
        </p:nvSpPr>
        <p:spPr>
          <a:xfrm>
            <a:off x="1519239" y="1300852"/>
            <a:ext cx="6376961" cy="32316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500" b="1" i="0" u="none" strike="noStrike" kern="1200" cap="none" spc="0" baseline="0">
                <a:solidFill>
                  <a:srgbClr val="000000"/>
                </a:solidFill>
                <a:uFillTx/>
                <a:latin typeface="Verdana" pitchFamily="34"/>
                <a:ea typeface="Verdana" pitchFamily="34"/>
                <a:cs typeface="Verdana" pitchFamily="34"/>
              </a:rPr>
              <a:t>Recursos Contrapartida da Parceira ou Outros Aportes</a:t>
            </a:r>
          </a:p>
        </p:txBody>
      </p:sp>
      <p:sp>
        <p:nvSpPr>
          <p:cNvPr id="5" name="AutoShape 15">
            <a:extLst>
              <a:ext uri="{FF2B5EF4-FFF2-40B4-BE49-F238E27FC236}">
                <a16:creationId xmlns:a16="http://schemas.microsoft.com/office/drawing/2014/main" id="{A750B1A4-D9EB-1642-8566-543DD691336D}"/>
              </a:ext>
            </a:extLst>
          </p:cNvPr>
          <p:cNvSpPr/>
          <p:nvPr/>
        </p:nvSpPr>
        <p:spPr>
          <a:xfrm>
            <a:off x="3394472" y="1653271"/>
            <a:ext cx="447443" cy="2423800"/>
          </a:xfrm>
          <a:custGeom>
            <a:avLst/>
            <a:gdLst>
              <a:gd name="f0" fmla="val 10800000"/>
              <a:gd name="f1" fmla="val 5400000"/>
              <a:gd name="f2" fmla="val 180"/>
              <a:gd name="f3" fmla="val w"/>
              <a:gd name="f4" fmla="val h"/>
              <a:gd name="f5" fmla="val ss"/>
              <a:gd name="f6" fmla="val 0"/>
              <a:gd name="f7" fmla="*/ 5419351 1 1725033"/>
              <a:gd name="f8" fmla="+- 0 0 5400000"/>
              <a:gd name="f9" fmla="val 53888"/>
              <a:gd name="f10" fmla="val 51931"/>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9 0 f1"/>
              <a:gd name="f63" fmla="+- f55 f58 0"/>
              <a:gd name="f64" fmla="*/ f58 f36 1"/>
              <a:gd name="f65" fmla="cos 1 f62"/>
              <a:gd name="f66" fmla="sin 1 f62"/>
              <a:gd name="f67" fmla="*/ f63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22229" cap="flat">
            <a:solidFill>
              <a:srgbClr val="003399"/>
            </a:solidFill>
            <a:prstDash val="solid"/>
            <a:round/>
          </a:ln>
          <a:effectLst>
            <a:outerShdw dist="22997" dir="5400000" algn="tl">
              <a:srgbClr val="000000">
                <a:alpha val="35000"/>
              </a:srgbClr>
            </a:outerShdw>
          </a:effectLst>
        </p:spPr>
        <p:txBody>
          <a:bodyPr vert="horz" wrap="none" lIns="91440" tIns="45720" rIns="91440" bIns="45720" anchor="ctr"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1" i="0" u="none" strike="noStrike" kern="1200" cap="none" spc="0" baseline="0">
              <a:solidFill>
                <a:srgbClr val="000000"/>
              </a:solidFill>
              <a:uFillTx/>
              <a:latin typeface="Times New Roman" pitchFamily="18"/>
            </a:endParaRPr>
          </a:p>
        </p:txBody>
      </p:sp>
      <p:sp>
        <p:nvSpPr>
          <p:cNvPr id="6" name="CaixaDeTexto 7">
            <a:extLst>
              <a:ext uri="{FF2B5EF4-FFF2-40B4-BE49-F238E27FC236}">
                <a16:creationId xmlns:a16="http://schemas.microsoft.com/office/drawing/2014/main" id="{297D8399-A6E6-5C4C-AF29-C96BA7C0C5C1}"/>
              </a:ext>
            </a:extLst>
          </p:cNvPr>
          <p:cNvSpPr txBox="1"/>
          <p:nvPr/>
        </p:nvSpPr>
        <p:spPr>
          <a:xfrm>
            <a:off x="1055437" y="2441795"/>
            <a:ext cx="2344512" cy="107721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1" i="0" u="none" strike="noStrike" kern="1200" cap="none" spc="0" baseline="0">
                <a:solidFill>
                  <a:srgbClr val="000000"/>
                </a:solidFill>
                <a:uFillTx/>
                <a:latin typeface="Verdana" pitchFamily="34"/>
                <a:ea typeface="Verdana" pitchFamily="34"/>
                <a:cs typeface="Verdana" pitchFamily="34"/>
              </a:rPr>
              <a:t>Formulário de Acompanhamento Financeiro (Por partícipe)</a:t>
            </a:r>
          </a:p>
        </p:txBody>
      </p:sp>
      <p:sp>
        <p:nvSpPr>
          <p:cNvPr id="7" name="CaixaDeTexto 7">
            <a:extLst>
              <a:ext uri="{FF2B5EF4-FFF2-40B4-BE49-F238E27FC236}">
                <a16:creationId xmlns:a16="http://schemas.microsoft.com/office/drawing/2014/main" id="{F92444A8-F51B-9D4D-8690-4569053B5D6C}"/>
              </a:ext>
            </a:extLst>
          </p:cNvPr>
          <p:cNvSpPr txBox="1"/>
          <p:nvPr/>
        </p:nvSpPr>
        <p:spPr>
          <a:xfrm>
            <a:off x="1055437" y="5004465"/>
            <a:ext cx="2344512" cy="584777"/>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1" i="0" u="none" strike="noStrike" kern="1200" cap="none" spc="0" baseline="0">
                <a:solidFill>
                  <a:srgbClr val="000000"/>
                </a:solidFill>
                <a:uFillTx/>
                <a:latin typeface="Verdana" pitchFamily="34"/>
                <a:ea typeface="Verdana" pitchFamily="34"/>
                <a:cs typeface="Verdana" pitchFamily="34"/>
              </a:rPr>
              <a:t>Outras documentações</a:t>
            </a:r>
          </a:p>
        </p:txBody>
      </p:sp>
      <p:sp>
        <p:nvSpPr>
          <p:cNvPr id="8" name="AutoShape 15">
            <a:extLst>
              <a:ext uri="{FF2B5EF4-FFF2-40B4-BE49-F238E27FC236}">
                <a16:creationId xmlns:a16="http://schemas.microsoft.com/office/drawing/2014/main" id="{5E1F1B04-BE71-6141-9A9B-2B082E773942}"/>
              </a:ext>
            </a:extLst>
          </p:cNvPr>
          <p:cNvSpPr/>
          <p:nvPr/>
        </p:nvSpPr>
        <p:spPr>
          <a:xfrm>
            <a:off x="3431706" y="4173559"/>
            <a:ext cx="447443" cy="2135764"/>
          </a:xfrm>
          <a:custGeom>
            <a:avLst/>
            <a:gdLst>
              <a:gd name="f0" fmla="val 10800000"/>
              <a:gd name="f1" fmla="val 5400000"/>
              <a:gd name="f2" fmla="val 180"/>
              <a:gd name="f3" fmla="val w"/>
              <a:gd name="f4" fmla="val h"/>
              <a:gd name="f5" fmla="val ss"/>
              <a:gd name="f6" fmla="val 0"/>
              <a:gd name="f7" fmla="*/ 5419351 1 1725033"/>
              <a:gd name="f8" fmla="+- 0 0 5400000"/>
              <a:gd name="f9" fmla="val 53888"/>
              <a:gd name="f10" fmla="val 51931"/>
              <a:gd name="f11" fmla="+- 0 0 -180"/>
              <a:gd name="f12" fmla="+- 0 0 -270"/>
              <a:gd name="f13" fmla="+- 0 0 -360"/>
              <a:gd name="f14" fmla="abs f3"/>
              <a:gd name="f15" fmla="abs f4"/>
              <a:gd name="f16" fmla="abs f5"/>
              <a:gd name="f17" fmla="+- 2700000 f1 0"/>
              <a:gd name="f18" fmla="*/ f11 f0 1"/>
              <a:gd name="f19" fmla="*/ f12 f0 1"/>
              <a:gd name="f20" fmla="*/ f13 f0 1"/>
              <a:gd name="f21" fmla="?: f14 f3 1"/>
              <a:gd name="f22" fmla="?: f15 f4 1"/>
              <a:gd name="f23" fmla="?: f16 f5 1"/>
              <a:gd name="f24" fmla="+- f17 0 f1"/>
              <a:gd name="f25" fmla="*/ f18 1 f2"/>
              <a:gd name="f26" fmla="*/ f19 1 f2"/>
              <a:gd name="f27" fmla="*/ f20 1 f2"/>
              <a:gd name="f28" fmla="*/ f21 1 21600"/>
              <a:gd name="f29" fmla="*/ f22 1 21600"/>
              <a:gd name="f30" fmla="*/ 21600 f21 1"/>
              <a:gd name="f31" fmla="*/ 21600 f22 1"/>
              <a:gd name="f32" fmla="+- f24 f1 0"/>
              <a:gd name="f33" fmla="+- f25 0 f1"/>
              <a:gd name="f34" fmla="+- f26 0 f1"/>
              <a:gd name="f35" fmla="+- f27 0 f1"/>
              <a:gd name="f36" fmla="min f29 f28"/>
              <a:gd name="f37" fmla="*/ f30 1 f23"/>
              <a:gd name="f38" fmla="*/ f31 1 f23"/>
              <a:gd name="f39" fmla="*/ f32 f7 1"/>
              <a:gd name="f40" fmla="val f37"/>
              <a:gd name="f41" fmla="val f38"/>
              <a:gd name="f42" fmla="*/ f39 1 f0"/>
              <a:gd name="f43" fmla="*/ f6 f36 1"/>
              <a:gd name="f44" fmla="+- f41 0 f6"/>
              <a:gd name="f45" fmla="+- f40 0 f6"/>
              <a:gd name="f46" fmla="+- 0 0 f42"/>
              <a:gd name="f47" fmla="*/ f40 f36 1"/>
              <a:gd name="f48" fmla="*/ f41 f36 1"/>
              <a:gd name="f49" fmla="*/ f45 1 2"/>
              <a:gd name="f50" fmla="min f45 f44"/>
              <a:gd name="f51" fmla="*/ f44 f10 1"/>
              <a:gd name="f52" fmla="+- 0 0 f46"/>
              <a:gd name="f53" fmla="+- f6 f49 0"/>
              <a:gd name="f54" fmla="*/ f50 f9 1"/>
              <a:gd name="f55" fmla="*/ f51 1 100000"/>
              <a:gd name="f56" fmla="*/ f52 f0 1"/>
              <a:gd name="f57" fmla="*/ f49 f36 1"/>
              <a:gd name="f58" fmla="*/ f54 1 100000"/>
              <a:gd name="f59" fmla="*/ f56 1 f7"/>
              <a:gd name="f60" fmla="*/ f53 f36 1"/>
              <a:gd name="f61" fmla="*/ f55 f36 1"/>
              <a:gd name="f62" fmla="+- f59 0 f1"/>
              <a:gd name="f63" fmla="+- f55 f58 0"/>
              <a:gd name="f64" fmla="*/ f58 f36 1"/>
              <a:gd name="f65" fmla="cos 1 f62"/>
              <a:gd name="f66" fmla="sin 1 f62"/>
              <a:gd name="f67" fmla="*/ f63 f36 1"/>
              <a:gd name="f68" fmla="+- 0 0 f65"/>
              <a:gd name="f69" fmla="+- 0 0 f66"/>
              <a:gd name="f70" fmla="+- 0 0 f68"/>
              <a:gd name="f71" fmla="+- 0 0 f69"/>
              <a:gd name="f72" fmla="val f70"/>
              <a:gd name="f73" fmla="val f71"/>
              <a:gd name="f74" fmla="*/ f72 f49 1"/>
              <a:gd name="f75" fmla="*/ f73 f58 1"/>
              <a:gd name="f76" fmla="+- f40 0 f74"/>
              <a:gd name="f77" fmla="+- f58 0 f75"/>
              <a:gd name="f78" fmla="+- f41 f75 0"/>
              <a:gd name="f79" fmla="+- f78 0 f58"/>
              <a:gd name="f80" fmla="*/ f76 f36 1"/>
              <a:gd name="f81" fmla="*/ f77 f36 1"/>
              <a:gd name="f82" fmla="*/ f79 f36 1"/>
            </a:gdLst>
            <a:ahLst/>
            <a:cxnLst>
              <a:cxn ang="3cd4">
                <a:pos x="hc" y="t"/>
              </a:cxn>
              <a:cxn ang="0">
                <a:pos x="r" y="vc"/>
              </a:cxn>
              <a:cxn ang="cd4">
                <a:pos x="hc" y="b"/>
              </a:cxn>
              <a:cxn ang="cd2">
                <a:pos x="l" y="vc"/>
              </a:cxn>
              <a:cxn ang="f33">
                <a:pos x="f47" y="f43"/>
              </a:cxn>
              <a:cxn ang="f34">
                <a:pos x="f43" y="f61"/>
              </a:cxn>
              <a:cxn ang="f35">
                <a:pos x="f47" y="f48"/>
              </a:cxn>
            </a:cxnLst>
            <a:rect l="f80" t="f81" r="f47" b="f82"/>
            <a:pathLst>
              <a:path stroke="0">
                <a:moveTo>
                  <a:pt x="f47" y="f48"/>
                </a:moveTo>
                <a:arcTo wR="f57" hR="f64" stAng="f1" swAng="f1"/>
                <a:lnTo>
                  <a:pt x="f60" y="f67"/>
                </a:lnTo>
                <a:arcTo wR="f57" hR="f64" stAng="f6" swAng="f8"/>
                <a:arcTo wR="f57" hR="f64" stAng="f1" swAng="f8"/>
                <a:lnTo>
                  <a:pt x="f60" y="f64"/>
                </a:lnTo>
                <a:arcTo wR="f57" hR="f64" stAng="f0" swAng="f1"/>
                <a:close/>
              </a:path>
              <a:path fill="none">
                <a:moveTo>
                  <a:pt x="f47" y="f48"/>
                </a:moveTo>
                <a:arcTo wR="f57" hR="f64" stAng="f1" swAng="f1"/>
                <a:lnTo>
                  <a:pt x="f60" y="f67"/>
                </a:lnTo>
                <a:arcTo wR="f57" hR="f64" stAng="f6" swAng="f8"/>
                <a:arcTo wR="f57" hR="f64" stAng="f1" swAng="f8"/>
                <a:lnTo>
                  <a:pt x="f60" y="f64"/>
                </a:lnTo>
                <a:arcTo wR="f57" hR="f64" stAng="f0" swAng="f1"/>
              </a:path>
            </a:pathLst>
          </a:custGeom>
          <a:noFill/>
          <a:ln w="22229" cap="flat">
            <a:solidFill>
              <a:srgbClr val="003399"/>
            </a:solidFill>
            <a:prstDash val="solid"/>
            <a:round/>
          </a:ln>
          <a:effectLst>
            <a:outerShdw dist="22997" dir="5400000" algn="tl">
              <a:srgbClr val="000000">
                <a:alpha val="35000"/>
              </a:srgbClr>
            </a:outerShdw>
          </a:effectLst>
        </p:spPr>
        <p:txBody>
          <a:bodyPr vert="horz" wrap="none" lIns="91440" tIns="45720" rIns="91440" bIns="45720" anchor="ctr"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1" i="0" u="none" strike="noStrike" kern="1200" cap="none" spc="0" baseline="0">
              <a:solidFill>
                <a:srgbClr val="000000"/>
              </a:solidFill>
              <a:uFillTx/>
              <a:latin typeface="Times New Roman" pitchFamily="18"/>
            </a:endParaRPr>
          </a:p>
        </p:txBody>
      </p:sp>
      <p:sp>
        <p:nvSpPr>
          <p:cNvPr id="9" name="CaixaDeTexto 3">
            <a:extLst>
              <a:ext uri="{FF2B5EF4-FFF2-40B4-BE49-F238E27FC236}">
                <a16:creationId xmlns:a16="http://schemas.microsoft.com/office/drawing/2014/main" id="{213141DC-52BF-3749-85E4-D808EAEE0781}"/>
              </a:ext>
            </a:extLst>
          </p:cNvPr>
          <p:cNvSpPr txBox="1"/>
          <p:nvPr/>
        </p:nvSpPr>
        <p:spPr>
          <a:xfrm>
            <a:off x="3863751" y="5006788"/>
            <a:ext cx="6912772" cy="14465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spAutoFit/>
          </a:bodyPr>
          <a:lstStyle/>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Extratos bancários da conta corrente e da aplicação financeira</a:t>
            </a:r>
          </a:p>
          <a:p>
            <a:pPr marL="285750" marR="0" lvl="0"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pt-BR" sz="1600" b="0" i="0" u="none" strike="noStrike" kern="1200" cap="none" spc="0" baseline="0">
                <a:solidFill>
                  <a:srgbClr val="7F7F7F"/>
                </a:solidFill>
                <a:uFillTx/>
                <a:latin typeface="Tahoma" pitchFamily="34"/>
              </a:rPr>
              <a:t>Comprovação das transferências (sob demanda) </a:t>
            </a: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Tahoma" pitchFamily="34"/>
            </a:endParaRPr>
          </a:p>
          <a:p>
            <a:pPr marL="0" marR="0" lvl="0" indent="0" algn="just" defTabSz="4572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pt-BR" sz="1600" b="0" i="0" u="none" strike="noStrike" kern="1200" cap="none" spc="0" baseline="0">
              <a:solidFill>
                <a:srgbClr val="7F7F7F"/>
              </a:solidFill>
              <a:uFillTx/>
              <a:latin typeface="Verdana" pitchFamily="34"/>
              <a:ea typeface="Verdana" pitchFamily="34"/>
              <a:cs typeface="Verdana" pitchFamily="34"/>
            </a:endParaRPr>
          </a:p>
        </p:txBody>
      </p:sp>
      <p:sp>
        <p:nvSpPr>
          <p:cNvPr id="10" name="Title 1">
            <a:extLst>
              <a:ext uri="{FF2B5EF4-FFF2-40B4-BE49-F238E27FC236}">
                <a16:creationId xmlns:a16="http://schemas.microsoft.com/office/drawing/2014/main" id="{598328FC-5A66-6C4A-BA47-6FAE30EFDC23}"/>
              </a:ext>
            </a:extLst>
          </p:cNvPr>
          <p:cNvSpPr txBox="1"/>
          <p:nvPr/>
        </p:nvSpPr>
        <p:spPr>
          <a:xfrm>
            <a:off x="1446608" y="169959"/>
            <a:ext cx="6737619"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 financeira</a:t>
            </a:r>
            <a:endParaRPr lang="en-US" sz="3600" b="0" i="0" u="none" strike="noStrike" kern="1200" cap="none" spc="0" baseline="0">
              <a:solidFill>
                <a:srgbClr val="DD4F05"/>
              </a:solidFill>
              <a:uFillTx/>
              <a:latin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48B0877-9C04-E444-83BA-635FECEB50A2}"/>
              </a:ext>
            </a:extLst>
          </p:cNvPr>
          <p:cNvSpPr txBox="1"/>
          <p:nvPr/>
        </p:nvSpPr>
        <p:spPr>
          <a:xfrm>
            <a:off x="1487491" y="836712"/>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1" i="0" u="none" strike="noStrike" kern="1200" cap="none" spc="0" baseline="0" dirty="0">
                <a:solidFill>
                  <a:srgbClr val="000000"/>
                </a:solidFill>
                <a:uFillTx/>
                <a:latin typeface="Tahoma" pitchFamily="34"/>
                <a:ea typeface="Tahoma" pitchFamily="34"/>
                <a:cs typeface="Tahoma" pitchFamily="34"/>
              </a:rPr>
              <a:t>Quando enviar a prestação de contas:</a:t>
            </a:r>
            <a:endParaRPr lang="pt-BR" sz="2000" b="0" i="0" u="sng" strike="noStrike" kern="1200" cap="none" spc="0" baseline="0" dirty="0">
              <a:solidFill>
                <a:srgbClr val="7F7F7F"/>
              </a:solidFill>
              <a:uFillTx/>
              <a:latin typeface="Tahoma" pitchFamily="34"/>
              <a:ea typeface="Tahoma" pitchFamily="34"/>
              <a:cs typeface="Tahoma" pitchFamily="34"/>
            </a:endParaRPr>
          </a:p>
          <a:p>
            <a:pPr marL="893763" marR="0" lvl="1" algn="just" defTabSz="457200" rtl="0" fontAlgn="auto" hangingPunct="1">
              <a:lnSpc>
                <a:spcPct val="100000"/>
              </a:lnSpc>
              <a:spcBef>
                <a:spcPts val="300"/>
              </a:spcBef>
              <a:spcAft>
                <a:spcPts val="0"/>
              </a:spcAft>
              <a:buNone/>
              <a:defRPr sz="1800" b="0" i="0" u="none" strike="noStrike" kern="0" cap="none" spc="0" baseline="0">
                <a:solidFill>
                  <a:srgbClr val="000000"/>
                </a:solidFill>
                <a:uFillTx/>
              </a:defRPr>
            </a:pPr>
            <a:r>
              <a:rPr lang="pt-BR" sz="1400" b="0" i="0" u="sng" strike="noStrike" kern="1200" cap="none" spc="0" baseline="0" dirty="0">
                <a:solidFill>
                  <a:srgbClr val="7F7F7F"/>
                </a:solidFill>
                <a:uFillTx/>
                <a:latin typeface="Tahoma" pitchFamily="34"/>
                <a:ea typeface="Tahoma" pitchFamily="34"/>
                <a:cs typeface="Tahoma" pitchFamily="34"/>
              </a:rPr>
              <a:t>Anual</a:t>
            </a:r>
            <a:r>
              <a:rPr lang="pt-BR" sz="1400" b="0" i="0" u="sng" strike="noStrike" kern="0" cap="none" spc="0" baseline="0" dirty="0">
                <a:solidFill>
                  <a:srgbClr val="7F7F7F"/>
                </a:solidFill>
                <a:uFillTx/>
                <a:latin typeface="Tahoma" pitchFamily="34"/>
                <a:ea typeface="Tahoma" pitchFamily="34"/>
                <a:cs typeface="Tahoma" pitchFamily="34"/>
              </a:rPr>
              <a:t>: </a:t>
            </a:r>
            <a:r>
              <a:rPr lang="pt-PT" sz="1400" b="0" i="0" u="none" strike="noStrike" kern="1200" cap="none" spc="0" baseline="0" dirty="0">
                <a:solidFill>
                  <a:srgbClr val="7F7F7F"/>
                </a:solidFill>
                <a:uFillTx/>
                <a:latin typeface="Tahoma" pitchFamily="34"/>
                <a:ea typeface="Tahoma" pitchFamily="34"/>
                <a:cs typeface="Tahoma" pitchFamily="34"/>
              </a:rPr>
              <a:t>Conforme determinação da CGU, no mês de abril de casa exercício, a Finep enviará ofício exigindo dos parceiros a apresentação da prestação de contas financeira anual do exercício anterior; </a:t>
            </a:r>
            <a:endParaRPr lang="pt-BR" sz="1400" b="0" i="0" u="sng" strike="noStrike" kern="1200" cap="none" spc="0" baseline="0" dirty="0">
              <a:solidFill>
                <a:srgbClr val="7F7F7F"/>
              </a:solidFill>
              <a:uFillTx/>
              <a:latin typeface="Tahoma" pitchFamily="34"/>
              <a:ea typeface="Tahoma" pitchFamily="34"/>
              <a:cs typeface="Tahoma" pitchFamily="34"/>
            </a:endParaRPr>
          </a:p>
          <a:p>
            <a:pPr marL="893763" marR="0" lvl="1" algn="just" defTabSz="457200" rtl="0" fontAlgn="auto" hangingPunct="1">
              <a:lnSpc>
                <a:spcPct val="100000"/>
              </a:lnSpc>
              <a:spcBef>
                <a:spcPts val="300"/>
              </a:spcBef>
              <a:spcAft>
                <a:spcPts val="0"/>
              </a:spcAft>
              <a:buNone/>
              <a:defRPr sz="1800" b="0" i="0" u="none" strike="noStrike" kern="0" cap="none" spc="0" baseline="0">
                <a:solidFill>
                  <a:srgbClr val="000000"/>
                </a:solidFill>
                <a:uFillTx/>
              </a:defRPr>
            </a:pPr>
            <a:r>
              <a:rPr lang="pt-BR" sz="1400" b="0" i="0" u="sng" strike="noStrike" kern="1200" cap="none" spc="0" baseline="0" dirty="0">
                <a:solidFill>
                  <a:srgbClr val="7F7F7F"/>
                </a:solidFill>
                <a:uFillTx/>
                <a:latin typeface="Tahoma" pitchFamily="34"/>
                <a:ea typeface="Tahoma" pitchFamily="34"/>
                <a:cs typeface="Tahoma" pitchFamily="34"/>
              </a:rPr>
              <a:t>Parciais:</a:t>
            </a:r>
            <a:r>
              <a:rPr lang="pt-BR" sz="1400" b="0" i="0" u="none" strike="noStrike" kern="1200" cap="none" spc="0" baseline="0" dirty="0">
                <a:solidFill>
                  <a:srgbClr val="7F7F7F"/>
                </a:solidFill>
                <a:uFillTx/>
                <a:latin typeface="Tahoma" pitchFamily="34"/>
                <a:ea typeface="Tahoma" pitchFamily="34"/>
                <a:cs typeface="Tahoma" pitchFamily="34"/>
              </a:rPr>
              <a:t> Para liberação da 2ª parcela de recursos de subvenção e subsequentes é necessário o envio da prestação de contas parcial referente à parcela anterior de recursos liberada (FINEP e contrapartida/outros aportes), e assim sucessivamente; </a:t>
            </a:r>
          </a:p>
          <a:p>
            <a:pPr marL="893763" marR="0" lvl="1" algn="just" defTabSz="457200" rtl="0" fontAlgn="auto" hangingPunct="1">
              <a:lnSpc>
                <a:spcPct val="100000"/>
              </a:lnSpc>
              <a:spcBef>
                <a:spcPts val="300"/>
              </a:spcBef>
              <a:spcAft>
                <a:spcPts val="0"/>
              </a:spcAft>
              <a:buNone/>
              <a:defRPr sz="1800" b="0" i="0" u="none" strike="noStrike" kern="0" cap="none" spc="0" baseline="0">
                <a:solidFill>
                  <a:srgbClr val="000000"/>
                </a:solidFill>
                <a:uFillTx/>
              </a:defRPr>
            </a:pPr>
            <a:r>
              <a:rPr lang="pt-BR" sz="1400" b="0" i="0" u="sng" strike="noStrike" kern="1200" cap="none" spc="0" baseline="0" dirty="0">
                <a:solidFill>
                  <a:srgbClr val="7F7F7F"/>
                </a:solidFill>
                <a:uFillTx/>
                <a:latin typeface="Tahoma" pitchFamily="34"/>
                <a:ea typeface="Tahoma" pitchFamily="34"/>
                <a:cs typeface="Tahoma" pitchFamily="34"/>
              </a:rPr>
              <a:t>Final:</a:t>
            </a:r>
            <a:r>
              <a:rPr lang="pt-BR" sz="1400" b="0" i="0" u="none" strike="noStrike" kern="1200" cap="none" spc="0" baseline="0" dirty="0">
                <a:solidFill>
                  <a:srgbClr val="7F7F7F"/>
                </a:solidFill>
                <a:uFillTx/>
                <a:latin typeface="Tahoma" pitchFamily="34"/>
                <a:ea typeface="Tahoma" pitchFamily="34"/>
                <a:cs typeface="Tahoma" pitchFamily="34"/>
              </a:rPr>
              <a:t> A Parceira deverá prestará contas no prazo de </a:t>
            </a:r>
            <a:r>
              <a:rPr lang="pt-PT" sz="1400" b="1" i="0" u="none" strike="noStrike" kern="1200" cap="none" spc="0" baseline="0" dirty="0">
                <a:solidFill>
                  <a:srgbClr val="7F7F7F"/>
                </a:solidFill>
                <a:uFillTx/>
                <a:latin typeface="Tahoma" pitchFamily="34"/>
                <a:ea typeface="Tahoma" pitchFamily="34"/>
                <a:cs typeface="Tahoma" pitchFamily="34"/>
              </a:rPr>
              <a:t>90 dias </a:t>
            </a:r>
            <a:r>
              <a:rPr lang="pt-PT" sz="1400" b="0" i="0" u="none" strike="noStrike" kern="1200" cap="none" spc="0" baseline="0" dirty="0">
                <a:solidFill>
                  <a:srgbClr val="7F7F7F"/>
                </a:solidFill>
                <a:uFillTx/>
                <a:latin typeface="Tahoma" pitchFamily="34"/>
                <a:ea typeface="Tahoma" pitchFamily="34"/>
                <a:cs typeface="Tahoma" pitchFamily="34"/>
              </a:rPr>
              <a:t>a contar do fim do prazo de prestação de contas da última empresa beneficiária contratada.</a:t>
            </a:r>
            <a:r>
              <a:rPr lang="pt-BR" sz="1400" b="0" i="0" u="none" strike="noStrike" kern="1200" cap="none" spc="0" baseline="0" dirty="0">
                <a:solidFill>
                  <a:srgbClr val="7F7F7F"/>
                </a:solidFill>
                <a:uFillTx/>
                <a:latin typeface="Tahoma" pitchFamily="34"/>
                <a:ea typeface="Tahoma" pitchFamily="34"/>
                <a:cs typeface="Tahoma" pitchFamily="34"/>
              </a:rPr>
              <a:t> </a:t>
            </a:r>
          </a:p>
          <a:p>
            <a:pPr marL="742950" marR="0" lvl="1" indent="-28575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pt-BR" sz="2000" b="1" i="0" u="none" strike="noStrike" kern="1200" cap="none" spc="0" baseline="0" dirty="0">
                <a:solidFill>
                  <a:srgbClr val="000000"/>
                </a:solidFill>
                <a:uFillTx/>
                <a:latin typeface="Tahoma" pitchFamily="34"/>
                <a:ea typeface="Tahoma" pitchFamily="34"/>
                <a:cs typeface="Tahoma" pitchFamily="34"/>
              </a:rPr>
              <a:t>Análise das prestações de contas:</a:t>
            </a:r>
          </a:p>
          <a:p>
            <a:pPr marR="0" lvl="0" indent="-34290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1" i="0" u="none" strike="noStrike" kern="1200" cap="none" spc="0" baseline="0" dirty="0">
              <a:solidFill>
                <a:srgbClr val="000000"/>
              </a:solidFill>
              <a:uFillTx/>
              <a:latin typeface="Tahoma" pitchFamily="34"/>
              <a:ea typeface="Tahoma" pitchFamily="34"/>
              <a:cs typeface="Tahoma" pitchFamily="34"/>
            </a:endParaRPr>
          </a:p>
          <a:p>
            <a:pPr marL="0" marR="0" lvl="1" indent="-285750" algn="just" defTabSz="457200" rtl="0" fontAlgn="auto" hangingPunct="1">
              <a:lnSpc>
                <a:spcPct val="100000"/>
              </a:lnSpc>
              <a:spcBef>
                <a:spcPts val="3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400" b="0" i="0" u="none" strike="noStrike" kern="1200" cap="none" spc="0" baseline="0" dirty="0" err="1">
                <a:solidFill>
                  <a:srgbClr val="7F7F7F"/>
                </a:solidFill>
                <a:uFillTx/>
                <a:latin typeface="Tahoma" pitchFamily="34"/>
                <a:ea typeface="Tahoma" pitchFamily="34"/>
                <a:cs typeface="Tahoma" pitchFamily="34"/>
              </a:rPr>
              <a:t>Início</a:t>
            </a:r>
            <a:r>
              <a:rPr lang="pt-BR" sz="1400" b="0" i="0" u="none" strike="noStrike" kern="1200" cap="none" spc="0" baseline="0" dirty="0">
                <a:solidFill>
                  <a:srgbClr val="7F7F7F"/>
                </a:solidFill>
                <a:uFillTx/>
                <a:latin typeface="Tahoma" pitchFamily="34"/>
                <a:ea typeface="Tahoma" pitchFamily="34"/>
                <a:cs typeface="Tahoma" pitchFamily="34"/>
              </a:rPr>
              <a:t> da </a:t>
            </a:r>
            <a:r>
              <a:rPr lang="pt-BR" sz="1400" b="0" i="0" u="none" strike="noStrike" kern="1200" cap="none" spc="0" baseline="0" dirty="0" err="1">
                <a:solidFill>
                  <a:srgbClr val="7F7F7F"/>
                </a:solidFill>
                <a:uFillTx/>
                <a:latin typeface="Tahoma" pitchFamily="34"/>
                <a:ea typeface="Tahoma" pitchFamily="34"/>
                <a:cs typeface="Tahoma" pitchFamily="34"/>
              </a:rPr>
              <a:t>análise</a:t>
            </a:r>
            <a:r>
              <a:rPr lang="pt-BR" sz="1400" b="0" i="0" u="none" strike="noStrike" kern="1200" cap="none" spc="0" baseline="0" dirty="0">
                <a:solidFill>
                  <a:srgbClr val="7F7F7F"/>
                </a:solidFill>
                <a:uFillTx/>
                <a:latin typeface="Tahoma" pitchFamily="34"/>
                <a:ea typeface="Tahoma" pitchFamily="34"/>
                <a:cs typeface="Tahoma" pitchFamily="34"/>
              </a:rPr>
              <a:t> da prestação de contas final: </a:t>
            </a:r>
            <a:r>
              <a:rPr lang="pt-BR" sz="1400" b="0" i="0" u="none" strike="noStrike" kern="1200" cap="none" spc="0" baseline="0" dirty="0" err="1">
                <a:solidFill>
                  <a:srgbClr val="7F7F7F"/>
                </a:solidFill>
                <a:uFillTx/>
                <a:latin typeface="Tahoma" pitchFamily="34"/>
                <a:ea typeface="Tahoma" pitchFamily="34"/>
                <a:cs typeface="Tahoma" pitchFamily="34"/>
              </a:rPr>
              <a:t>Após</a:t>
            </a:r>
            <a:r>
              <a:rPr lang="pt-BR" sz="1400" b="0" i="0" u="none" strike="noStrike" kern="1200" cap="none" spc="0" baseline="0" dirty="0">
                <a:solidFill>
                  <a:srgbClr val="7F7F7F"/>
                </a:solidFill>
                <a:uFillTx/>
                <a:latin typeface="Tahoma" pitchFamily="34"/>
                <a:ea typeface="Tahoma" pitchFamily="34"/>
                <a:cs typeface="Tahoma" pitchFamily="34"/>
              </a:rPr>
              <a:t> a </a:t>
            </a:r>
            <a:r>
              <a:rPr lang="pt-BR" sz="1400" b="0" i="0" u="none" strike="noStrike" kern="1200" cap="none" spc="0" baseline="0" dirty="0" err="1">
                <a:solidFill>
                  <a:srgbClr val="7F7F7F"/>
                </a:solidFill>
                <a:uFillTx/>
                <a:latin typeface="Tahoma" pitchFamily="34"/>
                <a:ea typeface="Tahoma" pitchFamily="34"/>
                <a:cs typeface="Tahoma" pitchFamily="34"/>
              </a:rPr>
              <a:t>conclusão</a:t>
            </a:r>
            <a:r>
              <a:rPr lang="pt-BR" sz="1400" b="0" i="0" u="none" strike="noStrike" kern="1200" cap="none" spc="0" baseline="0" dirty="0">
                <a:solidFill>
                  <a:srgbClr val="7F7F7F"/>
                </a:solidFill>
                <a:uFillTx/>
                <a:latin typeface="Tahoma" pitchFamily="34"/>
                <a:ea typeface="Tahoma" pitchFamily="34"/>
                <a:cs typeface="Tahoma" pitchFamily="34"/>
              </a:rPr>
              <a:t> do Relatório Técnico Final</a:t>
            </a:r>
            <a:r>
              <a:rPr lang="pt-BR" sz="1400" b="0" i="0" u="none" strike="noStrike" kern="0" cap="none" spc="0" baseline="0" dirty="0">
                <a:solidFill>
                  <a:srgbClr val="7F7F7F"/>
                </a:solidFill>
                <a:uFillTx/>
                <a:latin typeface="Tahoma" pitchFamily="34"/>
                <a:ea typeface="Tahoma" pitchFamily="34"/>
                <a:cs typeface="Tahoma" pitchFamily="34"/>
              </a:rPr>
              <a:t> </a:t>
            </a:r>
            <a:r>
              <a:rPr lang="pt-BR" sz="1400" b="0" i="0" u="none" strike="noStrike" kern="1200" cap="none" spc="0" baseline="0" dirty="0">
                <a:solidFill>
                  <a:srgbClr val="7F7F7F"/>
                </a:solidFill>
                <a:uFillTx/>
                <a:latin typeface="Tahoma" pitchFamily="34"/>
                <a:ea typeface="Tahoma" pitchFamily="34"/>
                <a:cs typeface="Tahoma" pitchFamily="34"/>
              </a:rPr>
              <a:t>(regra);</a:t>
            </a:r>
          </a:p>
          <a:p>
            <a:pPr marL="0" marR="0" lvl="1" indent="-285750" algn="just" defTabSz="457200" rtl="0" fontAlgn="auto" hangingPunct="1">
              <a:lnSpc>
                <a:spcPct val="100000"/>
              </a:lnSpc>
              <a:spcBef>
                <a:spcPts val="3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pitchFamily="34"/>
                <a:ea typeface="Tahoma" pitchFamily="34"/>
                <a:cs typeface="Tahoma" pitchFamily="34"/>
              </a:rPr>
              <a:t>Prazo para a análise pela Finep: 1 ano, </a:t>
            </a:r>
            <a:r>
              <a:rPr lang="pt-BR" sz="1400" b="0" i="0" u="none" strike="noStrike" kern="1200" cap="none" spc="0" baseline="0" dirty="0" err="1">
                <a:solidFill>
                  <a:srgbClr val="7F7F7F"/>
                </a:solidFill>
                <a:uFillTx/>
                <a:latin typeface="Tahoma" pitchFamily="34"/>
                <a:ea typeface="Tahoma" pitchFamily="34"/>
                <a:cs typeface="Tahoma" pitchFamily="34"/>
              </a:rPr>
              <a:t>prorrogável</a:t>
            </a:r>
            <a:r>
              <a:rPr lang="pt-BR" sz="1400" b="0" i="0" u="none" strike="noStrike" kern="1200" cap="none" spc="0" baseline="0" dirty="0">
                <a:solidFill>
                  <a:srgbClr val="7F7F7F"/>
                </a:solidFill>
                <a:uFillTx/>
                <a:latin typeface="Tahoma" pitchFamily="34"/>
                <a:ea typeface="Tahoma" pitchFamily="34"/>
                <a:cs typeface="Tahoma" pitchFamily="34"/>
              </a:rPr>
              <a:t> por mais 1 ano (Art. 57, § 5º do Marco Legal);</a:t>
            </a:r>
          </a:p>
          <a:p>
            <a:pPr marL="0" marR="0" lvl="1" indent="-285750" algn="just" defTabSz="457200" rtl="0" fontAlgn="auto" hangingPunct="1">
              <a:lnSpc>
                <a:spcPct val="100000"/>
              </a:lnSpc>
              <a:spcBef>
                <a:spcPts val="20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sng"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1C5D30DD-BDF9-6F42-B7E9-2F07C34A8901}"/>
              </a:ext>
            </a:extLst>
          </p:cNvPr>
          <p:cNvSpPr txBox="1"/>
          <p:nvPr/>
        </p:nvSpPr>
        <p:spPr>
          <a:xfrm>
            <a:off x="1446608" y="169959"/>
            <a:ext cx="6737619"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 </a:t>
            </a:r>
            <a:r>
              <a:rPr lang="pt-BR" sz="3600" b="0" i="0" u="none" strike="noStrike" kern="0" cap="none" spc="0" baseline="0">
                <a:solidFill>
                  <a:srgbClr val="DD4F05"/>
                </a:solidFill>
                <a:uFillTx/>
                <a:latin typeface="Tahoma"/>
              </a:rPr>
              <a:t>F</a:t>
            </a:r>
            <a:r>
              <a:rPr lang="pt-BR" sz="3600" b="0" i="0" u="none" strike="noStrike" kern="1200" cap="none" spc="0" baseline="0">
                <a:solidFill>
                  <a:srgbClr val="DD4F05"/>
                </a:solidFill>
                <a:uFillTx/>
                <a:latin typeface="Tahoma"/>
              </a:rPr>
              <a:t>inanceira</a:t>
            </a:r>
            <a:endParaRPr lang="en-US" sz="3600" b="0" i="0" u="none" strike="noStrike" kern="1200" cap="none" spc="0" baseline="0">
              <a:solidFill>
                <a:srgbClr val="DD4F05"/>
              </a:solidFill>
              <a:uFillTx/>
              <a:latin typeface="Tahoma"/>
            </a:endParaRPr>
          </a:p>
        </p:txBody>
      </p:sp>
      <p:sp>
        <p:nvSpPr>
          <p:cNvPr id="7" name="Retângulo Arredondado 16">
            <a:extLst>
              <a:ext uri="{FF2B5EF4-FFF2-40B4-BE49-F238E27FC236}">
                <a16:creationId xmlns:a16="http://schemas.microsoft.com/office/drawing/2014/main" id="{C2E8878B-2D5D-354B-88A0-6D09DB7F7733}"/>
              </a:ext>
            </a:extLst>
          </p:cNvPr>
          <p:cNvSpPr/>
          <p:nvPr/>
        </p:nvSpPr>
        <p:spPr>
          <a:xfrm>
            <a:off x="4367808" y="4222338"/>
            <a:ext cx="6263999" cy="97596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alpha val="48000"/>
            </a:srgbClr>
          </a:solidFill>
          <a:ln w="9528" cap="flat">
            <a:solidFill>
              <a:srgbClr val="DD4B00"/>
            </a:solidFill>
            <a:prstDash val="solid"/>
            <a:miter/>
          </a:ln>
          <a:effectLst>
            <a:outerShdw blurRad="50800" dist="38100" dir="5400000" algn="t" rotWithShape="0">
              <a:prstClr val="black">
                <a:alpha val="40000"/>
              </a:prstClr>
            </a:outerShdw>
          </a:effectLst>
        </p:spPr>
        <p:txBody>
          <a:bodyPr vert="horz" wrap="square" lIns="91440" tIns="45720" rIns="91440" bIns="45720" anchor="ctr" anchorCtr="0" compatLnSpc="1">
            <a:normAutofit fontScale="85000" lnSpcReduction="10000"/>
          </a:bodyPr>
          <a:lstStyle/>
          <a:p>
            <a:pPr lvl="0" algn="just" defTabSz="457200">
              <a:defRPr sz="1800" b="0" i="0" u="none" strike="noStrike" kern="0" cap="none" spc="0" baseline="0">
                <a:solidFill>
                  <a:srgbClr val="000000"/>
                </a:solidFill>
                <a:uFillTx/>
              </a:defRPr>
            </a:pPr>
            <a:r>
              <a:rPr lang="pt-BR" dirty="0">
                <a:solidFill>
                  <a:schemeClr val="bg1"/>
                </a:solidFill>
                <a:latin typeface="Tahoma" pitchFamily="34"/>
                <a:ea typeface="Tahoma" pitchFamily="34"/>
                <a:cs typeface="Tahoma" pitchFamily="34"/>
              </a:rPr>
              <a:t>É expedida carta à FAP comunicando a aprovação da prestação de contas e, no caso de prestação de contas final, se o Relatório Técnico Final estiver aprovado, o encerramento do programa.</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8" name="Retângulo Arredondado 16">
            <a:extLst>
              <a:ext uri="{FF2B5EF4-FFF2-40B4-BE49-F238E27FC236}">
                <a16:creationId xmlns:a16="http://schemas.microsoft.com/office/drawing/2014/main" id="{D7B2B5CF-CA45-2247-B993-713994EFEA05}"/>
              </a:ext>
            </a:extLst>
          </p:cNvPr>
          <p:cNvSpPr/>
          <p:nvPr/>
        </p:nvSpPr>
        <p:spPr>
          <a:xfrm>
            <a:off x="1559496" y="4149080"/>
            <a:ext cx="2869317" cy="112122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Prestação de contas apta a aprovação</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9" name="Retângulo Arredondado 16">
            <a:extLst>
              <a:ext uri="{FF2B5EF4-FFF2-40B4-BE49-F238E27FC236}">
                <a16:creationId xmlns:a16="http://schemas.microsoft.com/office/drawing/2014/main" id="{054D06BE-7105-2449-9364-4B35B5BF14C7}"/>
              </a:ext>
            </a:extLst>
          </p:cNvPr>
          <p:cNvSpPr/>
          <p:nvPr/>
        </p:nvSpPr>
        <p:spPr>
          <a:xfrm>
            <a:off x="1559496" y="5445224"/>
            <a:ext cx="2869317" cy="112122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Prestação de contas com impropriedades</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10" name="Retângulo Arredondado 16">
            <a:extLst>
              <a:ext uri="{FF2B5EF4-FFF2-40B4-BE49-F238E27FC236}">
                <a16:creationId xmlns:a16="http://schemas.microsoft.com/office/drawing/2014/main" id="{FB52CC03-6B08-3F4D-8E36-9D95A6DFBDA2}"/>
              </a:ext>
            </a:extLst>
          </p:cNvPr>
          <p:cNvSpPr/>
          <p:nvPr/>
        </p:nvSpPr>
        <p:spPr>
          <a:xfrm>
            <a:off x="4367809" y="5549384"/>
            <a:ext cx="6263999" cy="97596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alpha val="48000"/>
            </a:srgbClr>
          </a:solidFill>
          <a:ln w="9528" cap="flat">
            <a:solidFill>
              <a:srgbClr val="DD4B00"/>
            </a:solidFill>
            <a:prstDash val="solid"/>
            <a:miter/>
          </a:ln>
          <a:effectLst>
            <a:outerShdw blurRad="50800" dist="38100" dir="5400000" algn="t" rotWithShape="0">
              <a:prstClr val="black">
                <a:alpha val="40000"/>
              </a:prstClr>
            </a:outerShdw>
          </a:effectLst>
        </p:spPr>
        <p:txBody>
          <a:bodyPr vert="horz" wrap="square" lIns="91440" tIns="45720" rIns="91440" bIns="45720" anchor="ctr" anchorCtr="0" compatLnSpc="1">
            <a:normAutofit fontScale="70000" lnSpcReduction="20000"/>
          </a:bodyPr>
          <a:lstStyle/>
          <a:p>
            <a:pPr lvl="0" indent="-342900" algn="just" defTabSz="457200">
              <a:lnSpc>
                <a:spcPct val="110000"/>
              </a:lnSpc>
              <a:spcBef>
                <a:spcPts val="500"/>
              </a:spcBef>
              <a:defRPr sz="1800" b="0" i="0" u="none" strike="noStrike" kern="0" cap="none" spc="0" baseline="0">
                <a:solidFill>
                  <a:srgbClr val="000000"/>
                </a:solidFill>
                <a:uFillTx/>
              </a:defRPr>
            </a:pPr>
            <a:r>
              <a:rPr lang="pt-BR" dirty="0">
                <a:solidFill>
                  <a:schemeClr val="bg1"/>
                </a:solidFill>
                <a:latin typeface="Tahoma" pitchFamily="34"/>
                <a:ea typeface="Tahoma" pitchFamily="34"/>
                <a:cs typeface="Tahoma" pitchFamily="34"/>
              </a:rPr>
              <a:t>A FAP é comunicada por ofício e dispõe do prazo estabelecido, contados a partir da data do recebimento, para apresentação de resposta a todos os questionamentos efetuados, sob pena de inclusão do projeto no cadastro de inadimplência do SIAFI e posterior abertura de Tomada de Contas Especial.</a:t>
            </a:r>
          </a:p>
          <a:p>
            <a:pPr lvl="0" algn="just" defTabSz="457200">
              <a:defRPr sz="1800" b="0" i="0" u="none" strike="noStrike" kern="0" cap="none" spc="0" baseline="0">
                <a:solidFill>
                  <a:srgbClr val="000000"/>
                </a:solidFill>
                <a:uFillTx/>
              </a:defRPr>
            </a:pPr>
            <a:endParaRPr lang="pt-BR" b="0" i="0" strike="noStrike" kern="1200" cap="none" spc="0" baseline="0" dirty="0">
              <a:solidFill>
                <a:schemeClr val="bg1"/>
              </a:solidFill>
              <a:uFillTx/>
              <a:latin typeface="Tahoma" pitchFamily="34"/>
              <a:ea typeface="Tahoma" pitchFamily="34"/>
              <a:cs typeface="Tahoma" pitchFamily="3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9F80E62-48BD-C84F-976B-027ED5C72EB8}"/>
              </a:ext>
            </a:extLst>
          </p:cNvPr>
          <p:cNvSpPr txBox="1"/>
          <p:nvPr/>
        </p:nvSpPr>
        <p:spPr>
          <a:xfrm>
            <a:off x="1487491" y="836712"/>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1" i="0" u="none" strike="noStrike" kern="1200" cap="none" spc="0" baseline="0" dirty="0">
                <a:solidFill>
                  <a:srgbClr val="000000"/>
                </a:solidFill>
                <a:uFillTx/>
                <a:latin typeface="Tahoma" pitchFamily="34"/>
                <a:ea typeface="Tahoma" pitchFamily="34"/>
                <a:cs typeface="Tahoma" pitchFamily="34"/>
              </a:rPr>
              <a:t>Outras considerações:</a:t>
            </a:r>
            <a:endParaRPr lang="pt-BR" sz="1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O saldo remanescente deverá ser devolvido em até 30 dias após o encerramento/rescisão do instrumento</a:t>
            </a:r>
            <a:r>
              <a:rPr lang="pt-BR" sz="1600" b="0" i="0" u="none" strike="noStrike" kern="0" cap="none" spc="0" baseline="0" dirty="0">
                <a:solidFill>
                  <a:srgbClr val="7F7F7F"/>
                </a:solidFill>
                <a:uFillTx/>
                <a:latin typeface="Tahoma" pitchFamily="34"/>
                <a:ea typeface="Tahoma" pitchFamily="34"/>
                <a:cs typeface="Tahoma" pitchFamily="34"/>
              </a:rPr>
              <a:t> [</a:t>
            </a:r>
            <a:r>
              <a:rPr lang="pt-BR" sz="1600" b="0" i="0" u="none" strike="noStrike" kern="1200" cap="none" spc="0" baseline="0" dirty="0">
                <a:solidFill>
                  <a:srgbClr val="7F7F7F"/>
                </a:solidFill>
                <a:uFillTx/>
                <a:latin typeface="Tahoma" pitchFamily="34"/>
                <a:ea typeface="Tahoma" pitchFamily="34"/>
                <a:cs typeface="Tahoma" pitchFamily="34"/>
                <a:hlinkClick r:id="rId2"/>
              </a:rPr>
              <a:t>devolucaodesaldo@finep.gov.br</a:t>
            </a:r>
            <a:r>
              <a:rPr lang="pt-BR" sz="1600" b="0" i="0" u="none" strike="noStrike" kern="1200" cap="none" spc="0" baseline="0" dirty="0">
                <a:solidFill>
                  <a:srgbClr val="7F7F7F"/>
                </a:solidFill>
                <a:uFillTx/>
                <a:latin typeface="Tahoma" pitchFamily="34"/>
                <a:ea typeface="Tahoma" pitchFamily="34"/>
                <a:cs typeface="Tahoma" pitchFamily="34"/>
              </a:rPr>
              <a:t>]</a:t>
            </a:r>
            <a:r>
              <a:rPr lang="pt-BR" sz="1600" b="0" i="0" u="none" strike="noStrike" kern="0" cap="none" spc="0" baseline="0" dirty="0">
                <a:solidFill>
                  <a:srgbClr val="7F7F7F"/>
                </a:solidFill>
                <a:uFillTx/>
                <a:latin typeface="Tahoma" pitchFamily="34"/>
                <a:ea typeface="Tahoma" pitchFamily="34"/>
                <a:cs typeface="Tahoma" pitchFamily="34"/>
              </a:rPr>
              <a:t>.</a:t>
            </a:r>
            <a:endParaRPr lang="pt-BR" sz="16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O saldo remanescente nos contratos de descentralização dos recursos de subvenção é composto por:</a:t>
            </a:r>
          </a:p>
          <a:p>
            <a:pPr marL="1179513" marR="0" lvl="1" indent="-285750" algn="just"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pt-PT" sz="1400" b="0" i="0" u="none" strike="noStrike" kern="1200" cap="none" spc="0" baseline="0" dirty="0">
                <a:solidFill>
                  <a:srgbClr val="7F7F7F"/>
                </a:solidFill>
                <a:uFillTx/>
                <a:latin typeface="Tahoma" pitchFamily="34"/>
                <a:ea typeface="Tahoma" pitchFamily="34"/>
                <a:cs typeface="Tahoma" pitchFamily="34"/>
              </a:rPr>
              <a:t>Saldo entre os recursos Finep recebido mais rendimentos de aplicação, subtraído das transferências efetuadas para as empresas selecionados em edital;</a:t>
            </a:r>
            <a:endParaRPr lang="pt-BR" sz="1400" b="0" i="0" u="none" strike="noStrike" kern="1200" cap="none" spc="0" baseline="0" dirty="0">
              <a:solidFill>
                <a:srgbClr val="7F7F7F"/>
              </a:solidFill>
              <a:uFillTx/>
              <a:latin typeface="Tahoma" pitchFamily="34"/>
              <a:ea typeface="Tahoma" pitchFamily="34"/>
              <a:cs typeface="Tahoma" pitchFamily="34"/>
            </a:endParaRPr>
          </a:p>
          <a:p>
            <a:pPr marL="1179513" marR="0" lvl="1" indent="-285750" algn="just" defTabSz="457200" rtl="0" fontAlgn="auto" hangingPunct="1">
              <a:lnSpc>
                <a:spcPct val="100000"/>
              </a:lnSpc>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pt-PT" sz="1400" b="0" i="0" u="none" strike="noStrike" kern="1200" cap="none" spc="0" baseline="0" dirty="0">
                <a:solidFill>
                  <a:srgbClr val="7F7F7F"/>
                </a:solidFill>
                <a:uFillTx/>
                <a:latin typeface="Tahoma" pitchFamily="34"/>
                <a:ea typeface="Tahoma" pitchFamily="34"/>
                <a:cs typeface="Tahoma" pitchFamily="34"/>
              </a:rPr>
              <a:t>Valores devolvidos pelas empresas beneficiárias referente aos saldos residuais dos projetos contratados, na proporção que cabe aos recursos Finep (Conforme Anexo 6).</a:t>
            </a:r>
          </a:p>
          <a:p>
            <a:pPr marL="0" marR="0" lvl="1" indent="-28575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Não se deve prestar contas do que já foi objeto de prestação de contas anterior, evitando duplicidade de lançamentos. </a:t>
            </a: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As prestações de contas só serão aceitas se enviadas nos formulários disponíveis no site da FINEP, acompanhadas dos anexos, devidamente assinados eletronicamente. [</a:t>
            </a:r>
            <a:r>
              <a:rPr lang="pt-BR" sz="1600" b="0" i="0" u="none" strike="noStrike" kern="1200" cap="none" spc="0" baseline="0" dirty="0">
                <a:solidFill>
                  <a:srgbClr val="7F7F7F"/>
                </a:solidFill>
                <a:uFillTx/>
                <a:latin typeface="Tahoma" pitchFamily="34"/>
                <a:ea typeface="Tahoma" pitchFamily="34"/>
                <a:cs typeface="Tahoma" pitchFamily="34"/>
                <a:hlinkClick r:id="rId3"/>
              </a:rPr>
              <a:t>cp_protocolo@finep.gov.br</a:t>
            </a:r>
            <a:r>
              <a:rPr lang="pt-BR" sz="1600" b="0" i="0" u="none" strike="noStrike" kern="1200" cap="none" spc="0" baseline="0" dirty="0">
                <a:solidFill>
                  <a:srgbClr val="7F7F7F"/>
                </a:solidFill>
                <a:uFillTx/>
                <a:latin typeface="Tahoma" pitchFamily="34"/>
                <a:ea typeface="Tahoma" pitchFamily="34"/>
                <a:cs typeface="Tahoma" pitchFamily="34"/>
              </a:rPr>
              <a:t>.] Formato PDF.</a:t>
            </a:r>
          </a:p>
          <a:p>
            <a:pPr marR="0" lvl="0" indent="-34290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Todos os formulários e anexos devem conter as assinaturas eletrônicas do Ordenador de Despesas e do Coordenador do Projeto ou dirigente </a:t>
            </a:r>
            <a:r>
              <a:rPr lang="pt-BR" sz="1600" b="0" i="0" u="none" strike="noStrike" kern="1200" cap="none" spc="0" baseline="0" dirty="0" err="1">
                <a:solidFill>
                  <a:srgbClr val="7F7F7F"/>
                </a:solidFill>
                <a:uFillTx/>
                <a:latin typeface="Tahoma" pitchFamily="34"/>
                <a:ea typeface="Tahoma" pitchFamily="34"/>
                <a:cs typeface="Tahoma" pitchFamily="34"/>
              </a:rPr>
              <a:t>máximo</a:t>
            </a:r>
            <a:r>
              <a:rPr lang="pt-BR" sz="1600" b="0" i="0" u="none" strike="noStrike" kern="1200" cap="none" spc="0" baseline="0" dirty="0">
                <a:solidFill>
                  <a:srgbClr val="7F7F7F"/>
                </a:solidFill>
                <a:uFillTx/>
                <a:latin typeface="Tahoma" pitchFamily="34"/>
                <a:ea typeface="Tahoma" pitchFamily="34"/>
                <a:cs typeface="Tahoma" pitchFamily="34"/>
              </a:rPr>
              <a:t> da </a:t>
            </a:r>
            <a:r>
              <a:rPr lang="pt-BR" sz="1600" b="0" i="0" u="none" strike="noStrike" kern="1200" cap="none" spc="0" baseline="0" dirty="0" err="1">
                <a:solidFill>
                  <a:srgbClr val="7F7F7F"/>
                </a:solidFill>
                <a:uFillTx/>
                <a:latin typeface="Tahoma" pitchFamily="34"/>
                <a:ea typeface="Tahoma" pitchFamily="34"/>
                <a:cs typeface="Tahoma" pitchFamily="34"/>
              </a:rPr>
              <a:t>instituição</a:t>
            </a:r>
            <a:r>
              <a:rPr lang="pt-BR" sz="1600" b="0" i="0" u="none" strike="noStrike" kern="1200" cap="none" spc="0" baseline="0" dirty="0">
                <a:solidFill>
                  <a:srgbClr val="7F7F7F"/>
                </a:solidFill>
                <a:uFillTx/>
                <a:latin typeface="Tahoma" pitchFamily="34"/>
                <a:ea typeface="Tahoma" pitchFamily="34"/>
                <a:cs typeface="Tahoma" pitchFamily="34"/>
              </a:rPr>
              <a:t>.</a:t>
            </a:r>
          </a:p>
          <a:p>
            <a:pPr marR="0" lvl="0" indent="-342900" algn="just"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endParaRPr lang="pt-BR" sz="8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0" baseline="0" dirty="0">
                <a:solidFill>
                  <a:srgbClr val="7F7F7F"/>
                </a:solidFill>
                <a:uFillTx/>
                <a:latin typeface="Tahoma" pitchFamily="34"/>
                <a:ea typeface="Tahoma" pitchFamily="34"/>
                <a:cs typeface="Tahoma" pitchFamily="34"/>
              </a:rPr>
              <a:t>Toda a documentação do projeto deverá ser mantida em arquivo exclusivo, disponível para fiscalização pelo prazo de </a:t>
            </a:r>
            <a:r>
              <a:rPr lang="pt-BR" sz="1600" b="1" i="0" u="none" strike="noStrike" kern="0" cap="none" spc="0" baseline="0" dirty="0">
                <a:solidFill>
                  <a:srgbClr val="7F7F7F"/>
                </a:solidFill>
                <a:uFillTx/>
                <a:latin typeface="Tahoma" pitchFamily="34"/>
                <a:ea typeface="Tahoma" pitchFamily="34"/>
                <a:cs typeface="Tahoma" pitchFamily="34"/>
              </a:rPr>
              <a:t>5</a:t>
            </a:r>
            <a:r>
              <a:rPr lang="pt-BR" sz="1600" b="1" i="0" u="none" strike="noStrike" kern="1200" cap="none" spc="0" baseline="0" dirty="0">
                <a:solidFill>
                  <a:srgbClr val="7F7F7F"/>
                </a:solidFill>
                <a:uFillTx/>
                <a:latin typeface="Tahoma" pitchFamily="34"/>
                <a:ea typeface="Tahoma" pitchFamily="34"/>
                <a:cs typeface="Tahoma" pitchFamily="34"/>
              </a:rPr>
              <a:t> anos </a:t>
            </a:r>
            <a:r>
              <a:rPr lang="pt-BR" sz="1600" b="0" i="0" u="none" strike="noStrike" kern="1200" cap="none" spc="0" baseline="0" dirty="0">
                <a:solidFill>
                  <a:srgbClr val="7F7F7F"/>
                </a:solidFill>
                <a:uFillTx/>
                <a:latin typeface="Tahoma" pitchFamily="34"/>
                <a:ea typeface="Tahoma" pitchFamily="34"/>
                <a:cs typeface="Tahoma" pitchFamily="34"/>
              </a:rPr>
              <a:t>a contar da data da aprovação da prestação de contas.</a:t>
            </a:r>
            <a:endParaRPr lang="pt-BR" sz="1600" b="0" i="0" u="none" strike="noStrike" kern="1200" cap="none" spc="0" baseline="0" dirty="0">
              <a:solidFill>
                <a:srgbClr val="000000"/>
              </a:solidFill>
              <a:uFillTx/>
              <a:latin typeface="Tahoma" pitchFamily="34"/>
              <a:ea typeface="Tahoma" pitchFamily="34"/>
              <a:cs typeface="Tahoma" pitchFamily="34"/>
            </a:endParaRPr>
          </a:p>
          <a:p>
            <a:pPr marL="342900" marR="0" lvl="0" indent="-342900" algn="just" defTabSz="457200" rtl="0" fontAlgn="auto" hangingPunct="1">
              <a:lnSpc>
                <a:spcPct val="110000"/>
              </a:lnSpc>
              <a:spcBef>
                <a:spcPts val="500"/>
              </a:spcBef>
              <a:spcAft>
                <a:spcPts val="0"/>
              </a:spcAft>
              <a:buNone/>
              <a:tabLst/>
              <a:defRPr sz="1800" b="0" i="0" u="none" strike="noStrike" kern="0" cap="none" spc="0" baseline="0">
                <a:solidFill>
                  <a:srgbClr val="000000"/>
                </a:solidFill>
                <a:uFillTx/>
              </a:defRPr>
            </a:pPr>
            <a:endParaRPr lang="pt-BR" sz="1400" b="1" i="0" u="none" strike="noStrike" kern="1200" cap="none" spc="0" baseline="0" dirty="0">
              <a:solidFill>
                <a:srgbClr val="000000"/>
              </a:solidFill>
              <a:uFillTx/>
              <a:latin typeface="Verdana" pitchFamily="34"/>
            </a:endParaRPr>
          </a:p>
          <a:p>
            <a:pPr marL="0" marR="0" lvl="0" indent="0" algn="l" defTabSz="4572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pt-BR" sz="1400" b="0" i="0" u="none" strike="noStrike" kern="1200" cap="none" spc="0" baseline="0" dirty="0">
              <a:solidFill>
                <a:srgbClr val="000000"/>
              </a:solidFill>
              <a:uFillTx/>
              <a:latin typeface="Verdana" pitchFamily="34"/>
            </a:endParaRPr>
          </a:p>
          <a:p>
            <a:pPr marL="342900" marR="0" lvl="0" indent="-342900" algn="just" defTabSz="4572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pt-BR" sz="1400" b="0" i="0" u="none" strike="noStrike" kern="1200" cap="none" spc="0" baseline="0" dirty="0">
              <a:solidFill>
                <a:srgbClr val="000000"/>
              </a:solidFill>
              <a:uFillTx/>
              <a:latin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3" name="Title 1">
            <a:extLst>
              <a:ext uri="{FF2B5EF4-FFF2-40B4-BE49-F238E27FC236}">
                <a16:creationId xmlns:a16="http://schemas.microsoft.com/office/drawing/2014/main" id="{4D9C5B5B-6231-2244-88C0-DEC8116FF2D2}"/>
              </a:ext>
            </a:extLst>
          </p:cNvPr>
          <p:cNvSpPr txBox="1"/>
          <p:nvPr/>
        </p:nvSpPr>
        <p:spPr>
          <a:xfrm>
            <a:off x="1446608" y="169959"/>
            <a:ext cx="6737619"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Prestação de contas financeira</a:t>
            </a:r>
            <a:endParaRPr lang="en-US" sz="3600" b="0" i="0" u="none" strike="noStrike" kern="1200" cap="none" spc="0" baseline="0">
              <a:solidFill>
                <a:srgbClr val="DD4F05"/>
              </a:solidFill>
              <a:uFillTx/>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a:extLst>
              <a:ext uri="{FF2B5EF4-FFF2-40B4-BE49-F238E27FC236}">
                <a16:creationId xmlns:a16="http://schemas.microsoft.com/office/drawing/2014/main" id="{6D7312C3-40CB-DF4C-B280-B18A47C504E5}"/>
              </a:ext>
            </a:extLst>
          </p:cNvPr>
          <p:cNvSpPr txBox="1"/>
          <p:nvPr/>
        </p:nvSpPr>
        <p:spPr>
          <a:xfrm>
            <a:off x="682174" y="147920"/>
            <a:ext cx="10283366" cy="101321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700" dirty="0">
                <a:solidFill>
                  <a:srgbClr val="DD4F05"/>
                </a:solidFill>
                <a:latin typeface="Tahoma"/>
              </a:rPr>
              <a:t>Competências no processo de acompanhamento e encerramento financeiro</a:t>
            </a:r>
            <a:endParaRPr lang="pt-BR" sz="3700" b="0" i="0" u="none" strike="noStrike" kern="1200" cap="none" spc="0" baseline="0" dirty="0">
              <a:solidFill>
                <a:srgbClr val="DD4F05"/>
              </a:solidFill>
              <a:uFillTx/>
              <a:latin typeface="Tahoma"/>
            </a:endParaRPr>
          </a:p>
        </p:txBody>
      </p:sp>
      <p:sp>
        <p:nvSpPr>
          <p:cNvPr id="5" name="Google Shape;141;p3">
            <a:extLst>
              <a:ext uri="{FF2B5EF4-FFF2-40B4-BE49-F238E27FC236}">
                <a16:creationId xmlns:a16="http://schemas.microsoft.com/office/drawing/2014/main" id="{0F6E21D4-3569-BA4C-840F-01EDD5D1F7C9}"/>
              </a:ext>
            </a:extLst>
          </p:cNvPr>
          <p:cNvSpPr/>
          <p:nvPr/>
        </p:nvSpPr>
        <p:spPr>
          <a:xfrm>
            <a:off x="2336800" y="1872313"/>
            <a:ext cx="2046514" cy="1872373"/>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1" rIns="0"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Acompanhamento financeiro</a:t>
            </a:r>
            <a:endParaRPr lang="pt-BR" sz="1800" b="0" i="0" u="none" strike="noStrike" kern="1200" cap="none" spc="0" baseline="0" dirty="0">
              <a:solidFill>
                <a:srgbClr val="000000"/>
              </a:solidFill>
              <a:uFillTx/>
              <a:latin typeface="Calibri"/>
            </a:endParaRPr>
          </a:p>
        </p:txBody>
      </p:sp>
      <p:sp>
        <p:nvSpPr>
          <p:cNvPr id="6" name="Google Shape;141;p3">
            <a:extLst>
              <a:ext uri="{FF2B5EF4-FFF2-40B4-BE49-F238E27FC236}">
                <a16:creationId xmlns:a16="http://schemas.microsoft.com/office/drawing/2014/main" id="{6D622369-B52B-4E4F-91DA-E0FD50865851}"/>
              </a:ext>
            </a:extLst>
          </p:cNvPr>
          <p:cNvSpPr/>
          <p:nvPr/>
        </p:nvSpPr>
        <p:spPr>
          <a:xfrm>
            <a:off x="4006411" y="1872313"/>
            <a:ext cx="5979418" cy="1872373"/>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alpha val="74000"/>
            </a:srgbClr>
          </a:solidFill>
          <a:ln w="19046" cap="flat">
            <a:solidFill>
              <a:srgbClr val="ED7D31"/>
            </a:solidFill>
            <a:prstDash val="solid"/>
            <a:round/>
          </a:ln>
          <a:effectLst>
            <a:outerShdw dist="22997" dir="5400000" algn="tl">
              <a:srgbClr val="000000">
                <a:alpha val="35000"/>
              </a:srgbClr>
            </a:outerShdw>
          </a:effectLst>
        </p:spPr>
        <p:txBody>
          <a:bodyPr vert="horz" wrap="square" lIns="0" tIns="45701" rIns="0"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Calibri"/>
            </a:endParaRPr>
          </a:p>
        </p:txBody>
      </p:sp>
      <p:sp>
        <p:nvSpPr>
          <p:cNvPr id="10" name="Retângulo Arredondado 15">
            <a:extLst>
              <a:ext uri="{FF2B5EF4-FFF2-40B4-BE49-F238E27FC236}">
                <a16:creationId xmlns:a16="http://schemas.microsoft.com/office/drawing/2014/main" id="{E4DB6A0A-C798-7041-9347-1497679C5891}"/>
              </a:ext>
            </a:extLst>
          </p:cNvPr>
          <p:cNvSpPr/>
          <p:nvPr/>
        </p:nvSpPr>
        <p:spPr>
          <a:xfrm>
            <a:off x="4620054" y="2612572"/>
            <a:ext cx="4219146" cy="129177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solidFill>
          <a:ln w="9528" cap="flat">
            <a:solidFill>
              <a:schemeClr val="bg1">
                <a:lumMod val="50000"/>
              </a:schemeClr>
            </a:solidFill>
            <a:prstDash val="solid"/>
            <a:miter/>
          </a:ln>
          <a:effectLst>
            <a:outerShdw dist="22997" dir="5400000" algn="tl">
              <a:srgbClr val="000000">
                <a:alpha val="35000"/>
              </a:srgbClr>
            </a:outerShdw>
          </a:effectLst>
        </p:spPr>
        <p:txBody>
          <a:bodyPr vert="horz" wrap="square" lIns="91440" tIns="45720" rIns="91440" bIns="45720" anchor="ctr" anchorCtr="0" compatLnSpc="1">
            <a:noAutofit/>
          </a:bodyPr>
          <a:lstStyle/>
          <a:p>
            <a:pPr marL="590550" lvl="0" indent="-576263" algn="just" defTabSz="457200">
              <a:defRPr sz="1800" b="0" i="0" u="none" strike="noStrike" kern="0" cap="none" spc="0" baseline="0">
                <a:solidFill>
                  <a:srgbClr val="000000"/>
                </a:solidFill>
                <a:uFillTx/>
              </a:defRPr>
            </a:pPr>
            <a:r>
              <a:rPr lang="pt-BR" sz="1300" b="1" i="0" u="none" strike="noStrike" kern="1200" cap="none" spc="0" baseline="0" dirty="0">
                <a:solidFill>
                  <a:schemeClr val="bg1">
                    <a:lumMod val="50000"/>
                  </a:schemeClr>
                </a:solidFill>
                <a:uFillTx/>
                <a:latin typeface="Tahoma" pitchFamily="34"/>
                <a:ea typeface="Tahoma" pitchFamily="34"/>
                <a:cs typeface="Tahoma" pitchFamily="34"/>
              </a:rPr>
              <a:t>Finep:</a:t>
            </a:r>
          </a:p>
          <a:p>
            <a:pPr marL="590550" lvl="0" indent="-576263" algn="just" defTabSz="457200">
              <a:buFont typeface="Arial" panose="020B0604020202020204" pitchFamily="34" charset="0"/>
              <a:buChar char="•"/>
              <a:defRPr sz="1800" b="0" i="0" u="none" strike="noStrike" kern="0" cap="none" spc="0" baseline="0">
                <a:solidFill>
                  <a:srgbClr val="000000"/>
                </a:solidFill>
                <a:uFillTx/>
              </a:defRPr>
            </a:pPr>
            <a:r>
              <a:rPr lang="pt-BR" sz="1300" i="0" u="none" strike="noStrike" kern="1200" cap="none" spc="0" baseline="0" dirty="0">
                <a:solidFill>
                  <a:schemeClr val="bg1">
                    <a:lumMod val="50000"/>
                  </a:schemeClr>
                </a:solidFill>
                <a:uFillTx/>
                <a:latin typeface="Tahoma" pitchFamily="34"/>
                <a:ea typeface="Tahoma" pitchFamily="34"/>
                <a:cs typeface="Tahoma" pitchFamily="34"/>
              </a:rPr>
              <a:t>Acompanhamento Financeiro do </a:t>
            </a:r>
            <a:r>
              <a:rPr lang="pt-BR" sz="1300" i="0" u="sng" strike="noStrike" kern="0" cap="none" spc="0" baseline="0" dirty="0">
                <a:solidFill>
                  <a:schemeClr val="bg1">
                    <a:lumMod val="50000"/>
                  </a:schemeClr>
                </a:solidFill>
                <a:uFillTx/>
                <a:latin typeface="Tahoma" pitchFamily="34"/>
                <a:ea typeface="Tahoma" pitchFamily="34"/>
                <a:cs typeface="Tahoma" pitchFamily="34"/>
              </a:rPr>
              <a:t>p</a:t>
            </a:r>
            <a:r>
              <a:rPr lang="pt-BR" sz="1300" i="0" u="sng" strike="noStrike" kern="1200" cap="none" spc="0" baseline="0" dirty="0">
                <a:solidFill>
                  <a:schemeClr val="bg1">
                    <a:lumMod val="50000"/>
                  </a:schemeClr>
                </a:solidFill>
                <a:uFillTx/>
                <a:latin typeface="Tahoma" pitchFamily="34"/>
                <a:ea typeface="Tahoma" pitchFamily="34"/>
                <a:cs typeface="Tahoma" pitchFamily="34"/>
              </a:rPr>
              <a:t>rograma</a:t>
            </a:r>
            <a:r>
              <a:rPr lang="pt-BR" sz="1300" i="0" strike="noStrike" kern="1200" cap="none" spc="0" baseline="0" dirty="0">
                <a:solidFill>
                  <a:schemeClr val="bg1">
                    <a:lumMod val="50000"/>
                  </a:schemeClr>
                </a:solidFill>
                <a:uFillTx/>
                <a:latin typeface="Tahoma" pitchFamily="34"/>
                <a:ea typeface="Tahoma" pitchFamily="34"/>
                <a:cs typeface="Tahoma" pitchFamily="34"/>
              </a:rPr>
              <a:t>  </a:t>
            </a:r>
            <a:r>
              <a:rPr lang="pt-BR" sz="1300" i="0" u="none" strike="noStrike" kern="1200" cap="none" spc="0" baseline="0" dirty="0">
                <a:solidFill>
                  <a:schemeClr val="bg1">
                    <a:lumMod val="50000"/>
                  </a:schemeClr>
                </a:solidFill>
                <a:uFillTx/>
                <a:latin typeface="Tahoma" pitchFamily="34"/>
                <a:ea typeface="Tahoma" pitchFamily="34"/>
                <a:cs typeface="Tahoma" pitchFamily="34"/>
              </a:rPr>
              <a:t>e orientações às </a:t>
            </a:r>
            <a:r>
              <a:rPr lang="pt-BR" sz="1300" dirty="0" err="1">
                <a:solidFill>
                  <a:schemeClr val="bg1">
                    <a:lumMod val="50000"/>
                  </a:schemeClr>
                </a:solidFill>
                <a:latin typeface="Tahoma" pitchFamily="34"/>
                <a:ea typeface="Tahoma" pitchFamily="34"/>
                <a:cs typeface="Tahoma" pitchFamily="34"/>
              </a:rPr>
              <a:t>Fap’s</a:t>
            </a:r>
            <a:r>
              <a:rPr lang="pt-BR" sz="1300" dirty="0">
                <a:solidFill>
                  <a:schemeClr val="bg1">
                    <a:lumMod val="50000"/>
                  </a:schemeClr>
                </a:solidFill>
                <a:latin typeface="Tahoma" pitchFamily="34"/>
                <a:ea typeface="Tahoma" pitchFamily="34"/>
                <a:cs typeface="Tahoma" pitchFamily="34"/>
              </a:rPr>
              <a:t>	</a:t>
            </a:r>
          </a:p>
          <a:p>
            <a:pPr marL="590550" lvl="0" indent="-576263" algn="just" defTabSz="457200">
              <a:buFont typeface="Arial" panose="020B0604020202020204" pitchFamily="34" charset="0"/>
              <a:buChar char="•"/>
              <a:defRPr sz="1800" b="0" i="0" u="none" strike="noStrike" kern="0" cap="none" spc="0" baseline="0">
                <a:solidFill>
                  <a:srgbClr val="000000"/>
                </a:solidFill>
                <a:uFillTx/>
              </a:defRPr>
            </a:pPr>
            <a:r>
              <a:rPr lang="pt-BR" sz="1300" dirty="0">
                <a:solidFill>
                  <a:schemeClr val="bg1">
                    <a:lumMod val="50000"/>
                  </a:schemeClr>
                </a:solidFill>
                <a:latin typeface="Tahoma" pitchFamily="34"/>
                <a:ea typeface="Tahoma" pitchFamily="34"/>
                <a:cs typeface="Tahoma" pitchFamily="34"/>
              </a:rPr>
              <a:t>Excepcionalmente, acompanhamento financeiro dos </a:t>
            </a:r>
            <a:r>
              <a:rPr lang="pt-BR" sz="1300" u="sng" dirty="0">
                <a:solidFill>
                  <a:schemeClr val="bg1">
                    <a:lumMod val="50000"/>
                  </a:schemeClr>
                </a:solidFill>
                <a:latin typeface="Tahoma" pitchFamily="34"/>
                <a:ea typeface="Tahoma" pitchFamily="34"/>
                <a:cs typeface="Tahoma" pitchFamily="34"/>
              </a:rPr>
              <a:t>projetos</a:t>
            </a:r>
            <a:r>
              <a:rPr lang="pt-BR" sz="1300" dirty="0">
                <a:solidFill>
                  <a:schemeClr val="bg1">
                    <a:lumMod val="50000"/>
                  </a:schemeClr>
                </a:solidFill>
                <a:latin typeface="Tahoma" pitchFamily="34"/>
                <a:ea typeface="Tahoma" pitchFamily="34"/>
                <a:cs typeface="Tahoma" pitchFamily="34"/>
              </a:rPr>
              <a:t> firmados com as empresas</a:t>
            </a:r>
            <a:endParaRPr lang="pt-BR" sz="1300" i="0" u="none" strike="noStrike" kern="1200" cap="none" spc="0" baseline="0" dirty="0">
              <a:solidFill>
                <a:schemeClr val="bg1">
                  <a:lumMod val="50000"/>
                </a:schemeClr>
              </a:solidFill>
              <a:uFillTx/>
              <a:latin typeface="Tahoma" pitchFamily="34"/>
              <a:ea typeface="Tahoma" pitchFamily="34"/>
              <a:cs typeface="Tahoma" pitchFamily="34"/>
            </a:endParaRPr>
          </a:p>
        </p:txBody>
      </p:sp>
      <p:sp>
        <p:nvSpPr>
          <p:cNvPr id="11" name="Retângulo Arredondado 16">
            <a:extLst>
              <a:ext uri="{FF2B5EF4-FFF2-40B4-BE49-F238E27FC236}">
                <a16:creationId xmlns:a16="http://schemas.microsoft.com/office/drawing/2014/main" id="{488D7972-1B11-F141-B5D4-816848D4864F}"/>
              </a:ext>
            </a:extLst>
          </p:cNvPr>
          <p:cNvSpPr/>
          <p:nvPr/>
        </p:nvSpPr>
        <p:spPr>
          <a:xfrm>
            <a:off x="4634569" y="1465943"/>
            <a:ext cx="4219145" cy="104664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00" b="1" dirty="0" err="1">
                <a:solidFill>
                  <a:srgbClr val="FFFFFF"/>
                </a:solidFill>
                <a:latin typeface="Tahoma" pitchFamily="34"/>
                <a:ea typeface="Tahoma" pitchFamily="34"/>
                <a:cs typeface="Tahoma" pitchFamily="34"/>
              </a:rPr>
              <a:t>FAP’s</a:t>
            </a:r>
            <a:r>
              <a:rPr lang="pt-BR" sz="1300" b="1" i="0" u="none" strike="noStrike" kern="1200" cap="none" spc="0" baseline="0" dirty="0">
                <a:solidFill>
                  <a:srgbClr val="FFFFFF"/>
                </a:solidFill>
                <a:uFillTx/>
                <a:latin typeface="Tahoma" pitchFamily="34"/>
                <a:ea typeface="Tahoma" pitchFamily="34"/>
                <a:cs typeface="Tahoma" pitchFamily="34"/>
              </a:rPr>
              <a:t>: </a:t>
            </a:r>
            <a:r>
              <a:rPr lang="pt-BR" sz="1300" b="0" i="0" u="none" strike="noStrike" kern="1200" cap="none" spc="0" baseline="0" dirty="0">
                <a:solidFill>
                  <a:srgbClr val="FFFFFF"/>
                </a:solidFill>
                <a:uFillTx/>
                <a:latin typeface="Tahoma" pitchFamily="34"/>
                <a:ea typeface="Tahoma" pitchFamily="34"/>
                <a:cs typeface="Tahoma" pitchFamily="34"/>
              </a:rPr>
              <a:t>Acompanhamento financeiro dos </a:t>
            </a:r>
            <a:r>
              <a:rPr lang="pt-BR" sz="1300" b="0" i="0" u="sng" strike="noStrike" kern="1200" cap="none" spc="0" baseline="0" dirty="0">
                <a:solidFill>
                  <a:srgbClr val="FFFFFF"/>
                </a:solidFill>
                <a:uFillTx/>
                <a:latin typeface="Tahoma" pitchFamily="34"/>
                <a:ea typeface="Tahoma" pitchFamily="34"/>
                <a:cs typeface="Tahoma" pitchFamily="34"/>
              </a:rPr>
              <a:t>projetos </a:t>
            </a:r>
            <a:r>
              <a:rPr lang="pt-BR" sz="1300" b="0" i="0" strike="noStrike" kern="1200" cap="none" spc="0" baseline="0" dirty="0">
                <a:solidFill>
                  <a:srgbClr val="FFFFFF"/>
                </a:solidFill>
                <a:uFillTx/>
                <a:latin typeface="Tahoma" pitchFamily="34"/>
                <a:ea typeface="Tahoma" pitchFamily="34"/>
                <a:cs typeface="Tahoma" pitchFamily="34"/>
              </a:rPr>
              <a:t>firmados com as empresas</a:t>
            </a:r>
          </a:p>
        </p:txBody>
      </p:sp>
      <p:sp>
        <p:nvSpPr>
          <p:cNvPr id="12" name="Google Shape;141;p3">
            <a:extLst>
              <a:ext uri="{FF2B5EF4-FFF2-40B4-BE49-F238E27FC236}">
                <a16:creationId xmlns:a16="http://schemas.microsoft.com/office/drawing/2014/main" id="{C34B5CE6-245E-E646-9828-09FACB8E3413}"/>
              </a:ext>
            </a:extLst>
          </p:cNvPr>
          <p:cNvSpPr/>
          <p:nvPr/>
        </p:nvSpPr>
        <p:spPr>
          <a:xfrm>
            <a:off x="2293257" y="4245397"/>
            <a:ext cx="1966685" cy="1872373"/>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solidFill>
          <a:ln w="19046" cap="flat">
            <a:solidFill>
              <a:srgbClr val="ED7D31"/>
            </a:solidFill>
            <a:prstDash val="solid"/>
            <a:round/>
          </a:ln>
          <a:effectLst>
            <a:outerShdw dist="22997" dir="5400000" algn="tl">
              <a:srgbClr val="000000">
                <a:alpha val="35000"/>
              </a:srgbClr>
            </a:outerShdw>
          </a:effectLst>
        </p:spPr>
        <p:txBody>
          <a:bodyPr vert="horz" wrap="square" lIns="0" tIns="45701" rIns="0"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050" b="0" i="0" u="none" strike="noStrike" kern="1200" cap="none" spc="0" baseline="0" dirty="0">
                <a:solidFill>
                  <a:srgbClr val="FFFFFF"/>
                </a:solidFill>
                <a:uFillTx/>
                <a:latin typeface="Tahoma"/>
                <a:ea typeface="Tahoma"/>
                <a:cs typeface="Tahoma"/>
              </a:rPr>
              <a:t>Encerramento financeiro</a:t>
            </a:r>
            <a:endParaRPr lang="pt-BR" sz="1800" b="0" i="0" u="none" strike="noStrike" kern="1200" cap="none" spc="0" baseline="0" dirty="0">
              <a:solidFill>
                <a:srgbClr val="000000"/>
              </a:solidFill>
              <a:uFillTx/>
              <a:latin typeface="Calibri"/>
            </a:endParaRPr>
          </a:p>
        </p:txBody>
      </p:sp>
      <p:sp>
        <p:nvSpPr>
          <p:cNvPr id="13" name="Google Shape;141;p3">
            <a:extLst>
              <a:ext uri="{FF2B5EF4-FFF2-40B4-BE49-F238E27FC236}">
                <a16:creationId xmlns:a16="http://schemas.microsoft.com/office/drawing/2014/main" id="{A313CDC2-6B2B-0D49-B72F-5F2171BB577B}"/>
              </a:ext>
            </a:extLst>
          </p:cNvPr>
          <p:cNvSpPr/>
          <p:nvPr/>
        </p:nvSpPr>
        <p:spPr>
          <a:xfrm>
            <a:off x="3868528" y="4245394"/>
            <a:ext cx="5979418" cy="1872373"/>
          </a:xfrm>
          <a:custGeom>
            <a:avLst/>
            <a:gdLst>
              <a:gd name="f0" fmla="val 10800000"/>
              <a:gd name="f1" fmla="val 5400000"/>
              <a:gd name="f2" fmla="val 180"/>
              <a:gd name="f3" fmla="val w"/>
              <a:gd name="f4" fmla="val h"/>
              <a:gd name="f5" fmla="val ss"/>
              <a:gd name="f6" fmla="val 0"/>
              <a:gd name="f7" fmla="val 2579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006361">
              <a:alpha val="74000"/>
            </a:srgbClr>
          </a:solidFill>
          <a:ln w="19046" cap="flat">
            <a:solidFill>
              <a:srgbClr val="ED7D31"/>
            </a:solidFill>
            <a:prstDash val="solid"/>
            <a:round/>
          </a:ln>
          <a:effectLst>
            <a:outerShdw dist="22997" dir="5400000" algn="tl">
              <a:srgbClr val="000000">
                <a:alpha val="35000"/>
              </a:srgbClr>
            </a:outerShdw>
          </a:effectLst>
        </p:spPr>
        <p:txBody>
          <a:bodyPr vert="horz" wrap="square" lIns="0" tIns="45701" rIns="0" bIns="45701" anchor="ctr" anchorCtr="1" compatLnSpc="1">
            <a:norm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000000"/>
              </a:solidFill>
              <a:uFillTx/>
              <a:latin typeface="Calibri"/>
            </a:endParaRPr>
          </a:p>
        </p:txBody>
      </p:sp>
      <p:sp>
        <p:nvSpPr>
          <p:cNvPr id="14" name="Retângulo Arredondado 15">
            <a:extLst>
              <a:ext uri="{FF2B5EF4-FFF2-40B4-BE49-F238E27FC236}">
                <a16:creationId xmlns:a16="http://schemas.microsoft.com/office/drawing/2014/main" id="{7C58E364-EDDC-FC49-B7C5-CB8C37F75294}"/>
              </a:ext>
            </a:extLst>
          </p:cNvPr>
          <p:cNvSpPr/>
          <p:nvPr/>
        </p:nvSpPr>
        <p:spPr>
          <a:xfrm>
            <a:off x="4590454" y="5335306"/>
            <a:ext cx="4234232" cy="100743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bg1"/>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00" b="1" i="0" u="none" strike="noStrike" kern="1200" cap="none" spc="0" baseline="0" dirty="0">
                <a:solidFill>
                  <a:schemeClr val="bg1">
                    <a:lumMod val="50000"/>
                  </a:schemeClr>
                </a:solidFill>
                <a:uFillTx/>
                <a:latin typeface="Tahoma" pitchFamily="34"/>
                <a:ea typeface="Tahoma" pitchFamily="34"/>
                <a:cs typeface="Tahoma" pitchFamily="34"/>
              </a:rPr>
              <a:t>Finep: </a:t>
            </a:r>
            <a:r>
              <a:rPr lang="pt-BR" sz="1300" b="0" i="0" u="none" strike="noStrike" kern="1200" cap="none" spc="0" baseline="0" dirty="0">
                <a:solidFill>
                  <a:schemeClr val="bg1">
                    <a:lumMod val="50000"/>
                  </a:schemeClr>
                </a:solidFill>
                <a:uFillTx/>
                <a:latin typeface="Tahoma" pitchFamily="34"/>
                <a:ea typeface="Tahoma" pitchFamily="34"/>
                <a:cs typeface="Tahoma" pitchFamily="34"/>
              </a:rPr>
              <a:t>Analisa a prestação de contas final do </a:t>
            </a:r>
            <a:r>
              <a:rPr lang="pt-BR" sz="1300" b="0" i="0" u="sng" strike="noStrike" kern="0" cap="none" spc="0" baseline="0" dirty="0">
                <a:solidFill>
                  <a:schemeClr val="bg1">
                    <a:lumMod val="50000"/>
                  </a:schemeClr>
                </a:solidFill>
                <a:uFillTx/>
                <a:latin typeface="Tahoma" pitchFamily="34"/>
                <a:ea typeface="Tahoma" pitchFamily="34"/>
                <a:cs typeface="Tahoma" pitchFamily="34"/>
              </a:rPr>
              <a:t>p</a:t>
            </a:r>
            <a:r>
              <a:rPr lang="pt-BR" sz="1300" b="0" i="0" u="sng" strike="noStrike" kern="1200" cap="none" spc="0" baseline="0" dirty="0">
                <a:solidFill>
                  <a:schemeClr val="bg1">
                    <a:lumMod val="50000"/>
                  </a:schemeClr>
                </a:solidFill>
                <a:uFillTx/>
                <a:latin typeface="Tahoma" pitchFamily="34"/>
                <a:ea typeface="Tahoma" pitchFamily="34"/>
                <a:cs typeface="Tahoma" pitchFamily="34"/>
              </a:rPr>
              <a:t>rograma</a:t>
            </a:r>
            <a:r>
              <a:rPr lang="pt-BR" sz="1300" b="0" i="0" u="none" strike="noStrike" kern="1200" cap="none" spc="0" baseline="0" dirty="0">
                <a:solidFill>
                  <a:schemeClr val="bg1">
                    <a:lumMod val="50000"/>
                  </a:schemeClr>
                </a:solidFill>
                <a:uFillTx/>
                <a:latin typeface="Tahoma" pitchFamily="34"/>
                <a:ea typeface="Tahoma" pitchFamily="34"/>
                <a:cs typeface="Tahoma" pitchFamily="34"/>
              </a:rPr>
              <a:t> e emite parecer</a:t>
            </a:r>
          </a:p>
        </p:txBody>
      </p:sp>
      <p:sp>
        <p:nvSpPr>
          <p:cNvPr id="15" name="Retângulo Arredondado 16">
            <a:extLst>
              <a:ext uri="{FF2B5EF4-FFF2-40B4-BE49-F238E27FC236}">
                <a16:creationId xmlns:a16="http://schemas.microsoft.com/office/drawing/2014/main" id="{1BB6F5F7-C076-4B40-8A0A-A8418CDDE465}"/>
              </a:ext>
            </a:extLst>
          </p:cNvPr>
          <p:cNvSpPr/>
          <p:nvPr/>
        </p:nvSpPr>
        <p:spPr>
          <a:xfrm>
            <a:off x="4590454" y="4114553"/>
            <a:ext cx="4263260" cy="112221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300" b="1" dirty="0" err="1">
                <a:solidFill>
                  <a:srgbClr val="FFFFFF"/>
                </a:solidFill>
                <a:latin typeface="Tahoma" pitchFamily="34"/>
                <a:ea typeface="Tahoma" pitchFamily="34"/>
                <a:cs typeface="Tahoma" pitchFamily="34"/>
              </a:rPr>
              <a:t>FAP’s</a:t>
            </a:r>
            <a:r>
              <a:rPr lang="pt-BR" sz="1300" b="1" i="0" u="none" strike="noStrike" kern="1200" cap="none" spc="0" baseline="0" dirty="0">
                <a:solidFill>
                  <a:srgbClr val="FFFFFF"/>
                </a:solidFill>
                <a:uFillTx/>
                <a:latin typeface="Tahoma" pitchFamily="34"/>
                <a:ea typeface="Tahoma" pitchFamily="34"/>
                <a:cs typeface="Tahoma" pitchFamily="34"/>
              </a:rPr>
              <a:t>: </a:t>
            </a:r>
            <a:r>
              <a:rPr lang="pt-BR" sz="1300" b="0" i="0" u="none" strike="noStrike" kern="1200" cap="none" spc="0" baseline="0" dirty="0">
                <a:solidFill>
                  <a:srgbClr val="FFFFFF"/>
                </a:solidFill>
                <a:uFillTx/>
                <a:latin typeface="Tahoma" pitchFamily="34"/>
                <a:ea typeface="Tahoma" pitchFamily="34"/>
                <a:cs typeface="Tahoma" pitchFamily="34"/>
              </a:rPr>
              <a:t>Analisa a prestação de contas final dos </a:t>
            </a:r>
            <a:r>
              <a:rPr lang="pt-BR" sz="1300" b="0" i="0" u="sng" strike="noStrike" kern="1200" cap="none" spc="0" baseline="0" dirty="0">
                <a:solidFill>
                  <a:srgbClr val="FFFFFF"/>
                </a:solidFill>
                <a:uFillTx/>
                <a:latin typeface="Tahoma" pitchFamily="34"/>
                <a:ea typeface="Tahoma" pitchFamily="34"/>
                <a:cs typeface="Tahoma" pitchFamily="34"/>
              </a:rPr>
              <a:t>projetos</a:t>
            </a:r>
            <a:r>
              <a:rPr lang="pt-BR" sz="1300" b="0" i="0" u="none" strike="noStrike" kern="1200" cap="none" spc="0" baseline="0" dirty="0">
                <a:solidFill>
                  <a:srgbClr val="FFFFFF"/>
                </a:solidFill>
                <a:uFillTx/>
                <a:latin typeface="Tahoma" pitchFamily="34"/>
                <a:ea typeface="Tahoma" pitchFamily="34"/>
                <a:cs typeface="Tahoma" pitchFamily="34"/>
              </a:rPr>
              <a:t>  </a:t>
            </a:r>
            <a:r>
              <a:rPr lang="pt-BR" sz="1300" dirty="0">
                <a:solidFill>
                  <a:srgbClr val="FFFFFF"/>
                </a:solidFill>
                <a:latin typeface="Tahoma" pitchFamily="34"/>
                <a:ea typeface="Tahoma" pitchFamily="34"/>
                <a:cs typeface="Tahoma" pitchFamily="34"/>
              </a:rPr>
              <a:t>das </a:t>
            </a:r>
            <a:r>
              <a:rPr lang="pt-BR" sz="1300" b="0" i="0" u="none" strike="noStrike" kern="1200" cap="none" spc="0" baseline="0" dirty="0">
                <a:solidFill>
                  <a:srgbClr val="FFFFFF"/>
                </a:solidFill>
                <a:uFillTx/>
                <a:latin typeface="Tahoma" pitchFamily="34"/>
                <a:ea typeface="Tahoma" pitchFamily="34"/>
                <a:cs typeface="Tahoma" pitchFamily="34"/>
              </a:rPr>
              <a:t>empresas beneficiárias e emitem parecer</a:t>
            </a:r>
          </a:p>
        </p:txBody>
      </p:sp>
    </p:spTree>
    <p:extLst>
      <p:ext uri="{BB962C8B-B14F-4D97-AF65-F5344CB8AC3E}">
        <p14:creationId xmlns:p14="http://schemas.microsoft.com/office/powerpoint/2010/main" val="2433661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BF6E-CEA3-B342-9AFB-265659C5A323}"/>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Recomendações</a:t>
            </a:r>
            <a:endParaRPr lang="en-US" sz="3600" b="0" i="0" u="none" strike="noStrike" kern="1200" cap="none" spc="0" baseline="0">
              <a:solidFill>
                <a:srgbClr val="DD4F05"/>
              </a:solidFill>
              <a:uFillTx/>
              <a:latin typeface="Tahoma"/>
            </a:endParaRPr>
          </a:p>
        </p:txBody>
      </p:sp>
      <p:sp>
        <p:nvSpPr>
          <p:cNvPr id="3" name="Title 1">
            <a:extLst>
              <a:ext uri="{FF2B5EF4-FFF2-40B4-BE49-F238E27FC236}">
                <a16:creationId xmlns:a16="http://schemas.microsoft.com/office/drawing/2014/main" id="{0892E339-8B41-A14E-9663-5518C5DFF7CF}"/>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a:solidFill>
                  <a:srgbClr val="DD4F05"/>
                </a:solidFill>
                <a:uFillTx/>
                <a:latin typeface="Tahoma"/>
              </a:rPr>
              <a:t>Recomendações</a:t>
            </a:r>
            <a:endParaRPr lang="en-US" sz="3600" b="0" i="0" u="none" strike="noStrike" kern="1200" cap="none" spc="0" baseline="0">
              <a:solidFill>
                <a:srgbClr val="DD4F05"/>
              </a:solidFill>
              <a:uFillTx/>
              <a:latin typeface="Tahoma"/>
            </a:endParaRPr>
          </a:p>
        </p:txBody>
      </p:sp>
      <p:sp>
        <p:nvSpPr>
          <p:cNvPr id="4" name="Text Placeholder 2">
            <a:extLst>
              <a:ext uri="{FF2B5EF4-FFF2-40B4-BE49-F238E27FC236}">
                <a16:creationId xmlns:a16="http://schemas.microsoft.com/office/drawing/2014/main" id="{331CDD02-9751-4545-869C-D33F317441C9}"/>
              </a:ext>
            </a:extLst>
          </p:cNvPr>
          <p:cNvSpPr txBox="1"/>
          <p:nvPr/>
        </p:nvSpPr>
        <p:spPr>
          <a:xfrm>
            <a:off x="1487491" y="908721"/>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342900" marR="0" lvl="0"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Anuências da FINEP </a:t>
            </a:r>
            <a:r>
              <a:rPr lang="pt-BR" sz="2000" b="0" i="0" u="none" strike="noStrike" kern="1200" cap="none" spc="0" baseline="0" dirty="0" err="1">
                <a:solidFill>
                  <a:srgbClr val="7F7F7F"/>
                </a:solidFill>
                <a:uFillTx/>
                <a:latin typeface="Tahoma" pitchFamily="34"/>
                <a:ea typeface="Tahoma" pitchFamily="34"/>
                <a:cs typeface="Tahoma" pitchFamily="34"/>
              </a:rPr>
              <a:t>são</a:t>
            </a:r>
            <a:r>
              <a:rPr lang="pt-BR" sz="2000" b="0" i="0" u="none" strike="noStrike" kern="1200" cap="none" spc="0" baseline="0" dirty="0">
                <a:solidFill>
                  <a:srgbClr val="7F7F7F"/>
                </a:solidFill>
                <a:uFillTx/>
                <a:latin typeface="Tahoma" pitchFamily="34"/>
                <a:ea typeface="Tahoma" pitchFamily="34"/>
                <a:cs typeface="Tahoma" pitchFamily="34"/>
              </a:rPr>
              <a:t> concedidas por </a:t>
            </a:r>
            <a:r>
              <a:rPr lang="pt-BR" sz="2000" b="0" i="0" u="none" strike="noStrike" kern="1200" cap="none" spc="0" baseline="0" dirty="0" err="1">
                <a:solidFill>
                  <a:srgbClr val="7F7F7F"/>
                </a:solidFill>
                <a:uFillTx/>
                <a:latin typeface="Tahoma" pitchFamily="34"/>
                <a:ea typeface="Tahoma" pitchFamily="34"/>
                <a:cs typeface="Tahoma" pitchFamily="34"/>
              </a:rPr>
              <a:t>ofício</a:t>
            </a:r>
            <a:r>
              <a:rPr lang="pt-BR" sz="2000" b="0" i="0" u="none" strike="noStrike" kern="0" cap="none" spc="0" baseline="0" dirty="0">
                <a:solidFill>
                  <a:srgbClr val="7F7F7F"/>
                </a:solidFill>
                <a:uFillTx/>
                <a:latin typeface="Tahoma" pitchFamily="34"/>
                <a:ea typeface="Tahoma" pitchFamily="34"/>
                <a:cs typeface="Tahoma" pitchFamily="34"/>
              </a:rPr>
              <a:t>;</a:t>
            </a:r>
            <a:endParaRPr lang="en-US" sz="2000" b="0" i="0" u="none" strike="noStrike" kern="1200" cap="none" spc="0" baseline="0" dirty="0">
              <a:solidFill>
                <a:srgbClr val="7F7F7F"/>
              </a:solidFill>
              <a:uFillTx/>
              <a:latin typeface="Tahoma" pitchFamily="34"/>
              <a:ea typeface="Tahoma" pitchFamily="34"/>
              <a:cs typeface="Tahoma" pitchFamily="34"/>
            </a:endParaRPr>
          </a:p>
          <a:p>
            <a:pPr marR="0" lvl="0"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A </a:t>
            </a:r>
            <a:r>
              <a:rPr lang="pt-BR" sz="2000" b="0" i="0" u="none" strike="noStrike" kern="1200" cap="none" spc="0" baseline="0" dirty="0" err="1">
                <a:solidFill>
                  <a:srgbClr val="7F7F7F"/>
                </a:solidFill>
                <a:uFillTx/>
                <a:latin typeface="Tahoma" pitchFamily="34"/>
                <a:ea typeface="Tahoma" pitchFamily="34"/>
                <a:cs typeface="Tahoma" pitchFamily="34"/>
              </a:rPr>
              <a:t>instituição</a:t>
            </a:r>
            <a:r>
              <a:rPr lang="pt-BR" sz="2000" b="0" i="0" u="none" strike="noStrike" kern="1200" cap="none" spc="0" baseline="0" dirty="0">
                <a:solidFill>
                  <a:srgbClr val="7F7F7F"/>
                </a:solidFill>
                <a:uFillTx/>
                <a:latin typeface="Tahoma" pitchFamily="34"/>
                <a:ea typeface="Tahoma" pitchFamily="34"/>
                <a:cs typeface="Tahoma" pitchFamily="34"/>
              </a:rPr>
              <a:t> deve manter seu </a:t>
            </a:r>
            <a:r>
              <a:rPr lang="pt-BR" sz="2000" b="0" i="0" u="none" strike="noStrike" kern="1200" cap="none" spc="0" baseline="0" dirty="0" err="1">
                <a:solidFill>
                  <a:srgbClr val="7F7F7F"/>
                </a:solidFill>
                <a:uFillTx/>
                <a:latin typeface="Tahoma" pitchFamily="34"/>
                <a:ea typeface="Tahoma" pitchFamily="34"/>
                <a:cs typeface="Tahoma" pitchFamily="34"/>
              </a:rPr>
              <a:t>endereço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físico</a:t>
            </a:r>
            <a:r>
              <a:rPr lang="pt-BR" sz="2000" b="0" i="0" u="none" strike="noStrike" kern="1200" cap="none" spc="0" baseline="0" dirty="0">
                <a:solidFill>
                  <a:srgbClr val="7F7F7F"/>
                </a:solidFill>
                <a:uFillTx/>
                <a:latin typeface="Tahoma" pitchFamily="34"/>
                <a:ea typeface="Tahoma" pitchFamily="34"/>
                <a:cs typeface="Tahoma" pitchFamily="34"/>
              </a:rPr>
              <a:t> e de e-mail sempre atualizados, para recebimento de </a:t>
            </a:r>
            <a:r>
              <a:rPr lang="pt-BR" sz="2000" b="0" i="0" u="none" strike="noStrike" kern="1200" cap="none" spc="0" baseline="0" dirty="0" err="1">
                <a:solidFill>
                  <a:srgbClr val="7F7F7F"/>
                </a:solidFill>
                <a:uFillTx/>
                <a:latin typeface="Tahoma" pitchFamily="34"/>
                <a:ea typeface="Tahoma" pitchFamily="34"/>
                <a:cs typeface="Tahoma" pitchFamily="34"/>
              </a:rPr>
              <a:t>comunicações</a:t>
            </a:r>
            <a:r>
              <a:rPr lang="pt-BR" sz="2000" b="0" i="0" u="none" strike="noStrike" kern="1200" cap="none" spc="0" baseline="0" dirty="0">
                <a:solidFill>
                  <a:srgbClr val="7F7F7F"/>
                </a:solidFill>
                <a:uFillTx/>
                <a:latin typeface="Tahoma" pitchFamily="34"/>
                <a:ea typeface="Tahoma" pitchFamily="34"/>
                <a:cs typeface="Tahoma" pitchFamily="34"/>
              </a:rPr>
              <a:t> oficiais da Finep. Os pedidos de </a:t>
            </a:r>
            <a:r>
              <a:rPr lang="pt-BR" sz="2000" b="0" i="0" u="none" strike="noStrike" kern="1200" cap="none" spc="0" baseline="0" dirty="0" err="1">
                <a:solidFill>
                  <a:srgbClr val="7F7F7F"/>
                </a:solidFill>
                <a:uFillTx/>
                <a:latin typeface="Tahoma" pitchFamily="34"/>
                <a:ea typeface="Tahoma" pitchFamily="34"/>
                <a:cs typeface="Tahoma" pitchFamily="34"/>
              </a:rPr>
              <a:t>atualização</a:t>
            </a:r>
            <a:r>
              <a:rPr lang="pt-BR" sz="2000" b="0" i="0" u="none" strike="noStrike" kern="1200" cap="none" spc="0" baseline="0" dirty="0">
                <a:solidFill>
                  <a:srgbClr val="7F7F7F"/>
                </a:solidFill>
                <a:uFillTx/>
                <a:latin typeface="Tahoma" pitchFamily="34"/>
                <a:ea typeface="Tahoma" pitchFamily="34"/>
                <a:cs typeface="Tahoma" pitchFamily="34"/>
              </a:rPr>
              <a:t> devem ser formalizados </a:t>
            </a:r>
            <a:r>
              <a:rPr lang="pt-BR" sz="2000" b="0" i="0" u="none" strike="noStrike" kern="1200" cap="none" spc="0" baseline="0" dirty="0" err="1">
                <a:solidFill>
                  <a:srgbClr val="7F7F7F"/>
                </a:solidFill>
                <a:uFillTx/>
                <a:latin typeface="Tahoma" pitchFamily="34"/>
                <a:ea typeface="Tahoma" pitchFamily="34"/>
                <a:cs typeface="Tahoma" pitchFamily="34"/>
              </a:rPr>
              <a:t>através</a:t>
            </a:r>
            <a:r>
              <a:rPr lang="pt-BR" sz="2000" b="0" i="0" u="none" strike="noStrike" kern="1200" cap="none" spc="0" baseline="0" dirty="0">
                <a:solidFill>
                  <a:srgbClr val="7F7F7F"/>
                </a:solidFill>
                <a:uFillTx/>
                <a:latin typeface="Tahoma" pitchFamily="34"/>
                <a:ea typeface="Tahoma" pitchFamily="34"/>
                <a:cs typeface="Tahoma" pitchFamily="34"/>
              </a:rPr>
              <a:t> do </a:t>
            </a:r>
            <a:r>
              <a:rPr lang="pt-BR" sz="2000" b="0" i="0" u="none" strike="noStrike" kern="1200" cap="none" spc="0" baseline="0" dirty="0" err="1">
                <a:solidFill>
                  <a:srgbClr val="7F7F7F"/>
                </a:solidFill>
                <a:uFillTx/>
                <a:latin typeface="Tahoma" pitchFamily="34"/>
                <a:ea typeface="Tahoma" pitchFamily="34"/>
                <a:cs typeface="Tahoma" pitchFamily="34"/>
              </a:rPr>
              <a:t>endereço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eletrônico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cp_protocolo@finep.gov.br</a:t>
            </a:r>
            <a:r>
              <a:rPr lang="pt-BR" sz="2000" b="0" i="0" u="none" strike="noStrike" kern="1200" cap="none" spc="0" baseline="0" dirty="0">
                <a:solidFill>
                  <a:srgbClr val="7F7F7F"/>
                </a:solidFill>
                <a:uFillTx/>
                <a:latin typeface="Tahoma" pitchFamily="34"/>
                <a:ea typeface="Tahoma" pitchFamily="34"/>
                <a:cs typeface="Tahoma" pitchFamily="34"/>
              </a:rPr>
              <a:t>;</a:t>
            </a:r>
          </a:p>
          <a:p>
            <a:pPr marR="0" lvl="0"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Caso a Parceira  </a:t>
            </a:r>
            <a:r>
              <a:rPr lang="pt-BR" sz="2000" b="0" i="0" u="none" strike="noStrike" kern="1200" cap="none" spc="0" baseline="0" dirty="0" err="1">
                <a:solidFill>
                  <a:srgbClr val="7F7F7F"/>
                </a:solidFill>
                <a:uFillTx/>
                <a:latin typeface="Tahoma" pitchFamily="34"/>
                <a:ea typeface="Tahoma" pitchFamily="34"/>
                <a:cs typeface="Tahoma" pitchFamily="34"/>
              </a:rPr>
              <a:t>não</a:t>
            </a:r>
            <a:r>
              <a:rPr lang="pt-BR" sz="2000" b="0" i="0" u="none" strike="noStrike" kern="1200" cap="none" spc="0" baseline="0" dirty="0">
                <a:solidFill>
                  <a:srgbClr val="7F7F7F"/>
                </a:solidFill>
                <a:uFillTx/>
                <a:latin typeface="Tahoma" pitchFamily="34"/>
                <a:ea typeface="Tahoma" pitchFamily="34"/>
                <a:cs typeface="Tahoma" pitchFamily="34"/>
              </a:rPr>
              <a:t> possua assinatura com </a:t>
            </a:r>
            <a:r>
              <a:rPr lang="pt-BR" sz="2000" b="0" i="0" u="none" strike="noStrike" kern="1200" cap="none" spc="0" baseline="0" dirty="0" err="1">
                <a:solidFill>
                  <a:srgbClr val="7F7F7F"/>
                </a:solidFill>
                <a:uFillTx/>
                <a:latin typeface="Tahoma" pitchFamily="34"/>
                <a:ea typeface="Tahoma" pitchFamily="34"/>
                <a:cs typeface="Tahoma" pitchFamily="34"/>
              </a:rPr>
              <a:t>certificação</a:t>
            </a:r>
            <a:r>
              <a:rPr lang="pt-BR" sz="2000" b="0" i="0" u="none" strike="noStrike" kern="1200" cap="none" spc="0" baseline="0" dirty="0">
                <a:solidFill>
                  <a:srgbClr val="7F7F7F"/>
                </a:solidFill>
                <a:uFillTx/>
                <a:latin typeface="Tahoma" pitchFamily="34"/>
                <a:ea typeface="Tahoma" pitchFamily="34"/>
                <a:cs typeface="Tahoma" pitchFamily="34"/>
              </a:rPr>
              <a:t> digital, é </a:t>
            </a:r>
            <a:r>
              <a:rPr lang="pt-BR" sz="2000" b="0" i="0" u="none" strike="noStrike" kern="1200" cap="none" spc="0" baseline="0" dirty="0" err="1">
                <a:solidFill>
                  <a:srgbClr val="7F7F7F"/>
                </a:solidFill>
                <a:uFillTx/>
                <a:latin typeface="Tahoma" pitchFamily="34"/>
                <a:ea typeface="Tahoma" pitchFamily="34"/>
                <a:cs typeface="Tahoma" pitchFamily="34"/>
              </a:rPr>
              <a:t>possível</a:t>
            </a:r>
            <a:r>
              <a:rPr lang="pt-BR" sz="2000" b="0" i="0" u="none" strike="noStrike" kern="1200" cap="none" spc="0" baseline="0" dirty="0">
                <a:solidFill>
                  <a:srgbClr val="7F7F7F"/>
                </a:solidFill>
                <a:uFillTx/>
                <a:latin typeface="Tahoma" pitchFamily="34"/>
                <a:ea typeface="Tahoma" pitchFamily="34"/>
                <a:cs typeface="Tahoma" pitchFamily="34"/>
              </a:rPr>
              <a:t> acessar o Portal Assina Finep e realizar a assinatura digital. Os representantes legais devem realizar previamente o cadastro, acessando </a:t>
            </a:r>
            <a:r>
              <a:rPr lang="pt-BR" sz="2000" b="0" i="0" u="none" strike="noStrike" kern="1200" cap="none" spc="0" baseline="0" dirty="0" err="1">
                <a:solidFill>
                  <a:srgbClr val="7F7F7F"/>
                </a:solidFill>
                <a:uFillTx/>
                <a:latin typeface="Tahoma" pitchFamily="34"/>
                <a:ea typeface="Tahoma" pitchFamily="34"/>
                <a:cs typeface="Tahoma" pitchFamily="34"/>
              </a:rPr>
              <a:t>https</a:t>
            </a:r>
            <a:r>
              <a:rPr lang="pt-BR" sz="2000" b="0" i="0" u="none" strike="noStrike" kern="1200" cap="none" spc="0" baseline="0" dirty="0">
                <a:solidFill>
                  <a:srgbClr val="7F7F7F"/>
                </a:solidFill>
                <a:uFillTx/>
                <a:latin typeface="Tahoma" pitchFamily="34"/>
                <a:ea typeface="Tahoma" pitchFamily="34"/>
                <a:cs typeface="Tahoma" pitchFamily="34"/>
              </a:rPr>
              <a:t>://</a:t>
            </a:r>
            <a:r>
              <a:rPr lang="pt-BR" sz="2000" b="0" i="0" u="none" strike="noStrike" kern="1200" cap="none" spc="0" baseline="0" dirty="0" err="1">
                <a:solidFill>
                  <a:srgbClr val="7F7F7F"/>
                </a:solidFill>
                <a:uFillTx/>
                <a:latin typeface="Tahoma" pitchFamily="34"/>
                <a:ea typeface="Tahoma" pitchFamily="34"/>
                <a:cs typeface="Tahoma" pitchFamily="34"/>
              </a:rPr>
              <a:t>assina.finep.gov.br</a:t>
            </a:r>
            <a:r>
              <a:rPr lang="pt-BR" sz="2000" b="0" i="0" u="none" strike="noStrike" kern="1200" cap="none" spc="0" baseline="0" dirty="0">
                <a:solidFill>
                  <a:srgbClr val="7F7F7F"/>
                </a:solidFill>
                <a:uFillTx/>
                <a:latin typeface="Tahoma" pitchFamily="34"/>
                <a:ea typeface="Tahoma" pitchFamily="34"/>
                <a:cs typeface="Tahoma" pitchFamily="34"/>
              </a:rPr>
              <a:t> e seguindo </a:t>
            </a:r>
            <a:r>
              <a:rPr lang="pt-BR" sz="2000" b="0" i="0" u="none" strike="noStrike" kern="1200" cap="none" spc="0" baseline="0" dirty="0" err="1">
                <a:solidFill>
                  <a:srgbClr val="7F7F7F"/>
                </a:solidFill>
                <a:uFillTx/>
                <a:latin typeface="Tahoma" pitchFamily="34"/>
                <a:ea typeface="Tahoma" pitchFamily="34"/>
                <a:cs typeface="Tahoma" pitchFamily="34"/>
              </a:rPr>
              <a:t>orientações</a:t>
            </a:r>
            <a:r>
              <a:rPr lang="pt-BR" sz="2000" b="0" i="0" u="none" strike="noStrike" kern="1200" cap="none" spc="0" baseline="0" dirty="0">
                <a:solidFill>
                  <a:srgbClr val="7F7F7F"/>
                </a:solidFill>
                <a:uFillTx/>
                <a:latin typeface="Tahoma" pitchFamily="34"/>
                <a:ea typeface="Tahoma" pitchFamily="34"/>
                <a:cs typeface="Tahoma" pitchFamily="34"/>
              </a:rPr>
              <a:t> do Manual para Procedimentos de Assinatura </a:t>
            </a:r>
            <a:r>
              <a:rPr lang="pt-BR" sz="2000" b="0" i="0" u="none" strike="noStrike" kern="1200" cap="none" spc="0" baseline="0" dirty="0" err="1">
                <a:solidFill>
                  <a:srgbClr val="7F7F7F"/>
                </a:solidFill>
                <a:uFillTx/>
                <a:latin typeface="Tahoma" pitchFamily="34"/>
                <a:ea typeface="Tahoma" pitchFamily="34"/>
                <a:cs typeface="Tahoma" pitchFamily="34"/>
              </a:rPr>
              <a:t>Eletrônica</a:t>
            </a:r>
            <a:r>
              <a:rPr lang="pt-BR" sz="2000" b="0" i="0" u="none" strike="noStrike" kern="1200" cap="none" spc="0" baseline="0" dirty="0">
                <a:solidFill>
                  <a:srgbClr val="7F7F7F"/>
                </a:solidFill>
                <a:uFillTx/>
                <a:latin typeface="Tahoma" pitchFamily="34"/>
                <a:ea typeface="Tahoma" pitchFamily="34"/>
                <a:cs typeface="Tahoma" pitchFamily="34"/>
              </a:rPr>
              <a:t> – Cliente; </a:t>
            </a:r>
          </a:p>
          <a:p>
            <a:pPr marR="0" lvl="0"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Havendo qualquer </a:t>
            </a:r>
            <a:r>
              <a:rPr lang="pt-BR" sz="2000" b="0" i="0" u="none" strike="noStrike" kern="1200" cap="none" spc="0" baseline="0" dirty="0" err="1">
                <a:solidFill>
                  <a:srgbClr val="7F7F7F"/>
                </a:solidFill>
                <a:uFillTx/>
                <a:latin typeface="Tahoma" pitchFamily="34"/>
                <a:ea typeface="Tahoma" pitchFamily="34"/>
                <a:cs typeface="Tahoma" pitchFamily="34"/>
              </a:rPr>
              <a:t>dúvida</a:t>
            </a:r>
            <a:r>
              <a:rPr lang="pt-BR" sz="2000" b="0" i="0" u="none" strike="noStrike" kern="1200" cap="none" spc="0" baseline="0" dirty="0">
                <a:solidFill>
                  <a:srgbClr val="7F7F7F"/>
                </a:solidFill>
                <a:uFillTx/>
                <a:latin typeface="Tahoma" pitchFamily="34"/>
                <a:ea typeface="Tahoma" pitchFamily="34"/>
                <a:cs typeface="Tahoma" pitchFamily="34"/>
              </a:rPr>
              <a:t>, entrar em contato com os analistas </a:t>
            </a:r>
            <a:r>
              <a:rPr lang="pt-BR" sz="2000" b="0" i="0" u="none" strike="noStrike" kern="1200" cap="none" spc="0" baseline="0" dirty="0" err="1">
                <a:solidFill>
                  <a:srgbClr val="7F7F7F"/>
                </a:solidFill>
                <a:uFillTx/>
                <a:latin typeface="Tahoma" pitchFamily="34"/>
                <a:ea typeface="Tahoma" pitchFamily="34"/>
                <a:cs typeface="Tahoma" pitchFamily="34"/>
              </a:rPr>
              <a:t>responsáveis</a:t>
            </a:r>
            <a:r>
              <a:rPr lang="pt-BR" sz="2000" b="0" i="0" u="none" strike="noStrike" kern="1200" cap="none" spc="0" baseline="0" dirty="0">
                <a:solidFill>
                  <a:srgbClr val="7F7F7F"/>
                </a:solidFill>
                <a:uFillTx/>
                <a:latin typeface="Tahoma" pitchFamily="34"/>
                <a:ea typeface="Tahoma" pitchFamily="34"/>
                <a:cs typeface="Tahoma" pitchFamily="34"/>
              </a:rPr>
              <a:t> – operacional e/ou financeiro; </a:t>
            </a:r>
          </a:p>
          <a:p>
            <a:pPr marR="0" lvl="0" indent="-342900" algn="just" defTabSz="457200" rtl="0" fontAlgn="auto" hangingPunct="1">
              <a:lnSpc>
                <a:spcPct val="100000"/>
              </a:lnSpc>
              <a:spcBef>
                <a:spcPts val="5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pitchFamily="34"/>
                <a:ea typeface="Tahoma" pitchFamily="34"/>
                <a:cs typeface="Tahoma" pitchFamily="34"/>
              </a:rPr>
              <a:t>Todos os </a:t>
            </a:r>
            <a:r>
              <a:rPr lang="pt-BR" sz="2000" b="0" i="0" u="none" strike="noStrike" kern="1200" cap="none" spc="0" baseline="0" dirty="0" err="1">
                <a:solidFill>
                  <a:srgbClr val="7F7F7F"/>
                </a:solidFill>
                <a:uFillTx/>
                <a:latin typeface="Tahoma" pitchFamily="34"/>
                <a:ea typeface="Tahoma" pitchFamily="34"/>
                <a:cs typeface="Tahoma" pitchFamily="34"/>
              </a:rPr>
              <a:t>formulários</a:t>
            </a:r>
            <a:r>
              <a:rPr lang="pt-BR" sz="2000" b="0" i="0" u="none" strike="noStrike" kern="1200" cap="none" spc="0" baseline="0" dirty="0">
                <a:solidFill>
                  <a:srgbClr val="7F7F7F"/>
                </a:solidFill>
                <a:uFillTx/>
                <a:latin typeface="Tahoma" pitchFamily="34"/>
                <a:ea typeface="Tahoma" pitchFamily="34"/>
                <a:cs typeface="Tahoma" pitchFamily="34"/>
              </a:rPr>
              <a:t> mencionados </a:t>
            </a:r>
            <a:r>
              <a:rPr lang="pt-BR" sz="2000" b="0" i="0" u="none" strike="noStrike" kern="1200" cap="none" spc="0" baseline="0" dirty="0" err="1">
                <a:solidFill>
                  <a:srgbClr val="7F7F7F"/>
                </a:solidFill>
                <a:uFillTx/>
                <a:latin typeface="Tahoma" pitchFamily="34"/>
                <a:ea typeface="Tahoma" pitchFamily="34"/>
                <a:cs typeface="Tahoma" pitchFamily="34"/>
              </a:rPr>
              <a:t>estão</a:t>
            </a:r>
            <a:r>
              <a:rPr lang="pt-BR" sz="2000" b="0" i="0" u="none" strike="noStrike" kern="1200" cap="none" spc="0" baseline="0" dirty="0">
                <a:solidFill>
                  <a:srgbClr val="7F7F7F"/>
                </a:solidFill>
                <a:uFillTx/>
                <a:latin typeface="Tahoma" pitchFamily="34"/>
                <a:ea typeface="Tahoma" pitchFamily="34"/>
                <a:cs typeface="Tahoma" pitchFamily="34"/>
              </a:rPr>
              <a:t> </a:t>
            </a:r>
            <a:r>
              <a:rPr lang="pt-BR" sz="2000" b="0" i="0" u="none" strike="noStrike" kern="1200" cap="none" spc="0" baseline="0" dirty="0" err="1">
                <a:solidFill>
                  <a:srgbClr val="7F7F7F"/>
                </a:solidFill>
                <a:uFillTx/>
                <a:latin typeface="Tahoma" pitchFamily="34"/>
                <a:ea typeface="Tahoma" pitchFamily="34"/>
                <a:cs typeface="Tahoma" pitchFamily="34"/>
              </a:rPr>
              <a:t>disponíveis</a:t>
            </a:r>
            <a:r>
              <a:rPr lang="pt-BR" sz="2000" b="0" i="0" u="none" strike="noStrike" kern="1200" cap="none" spc="0" baseline="0" dirty="0">
                <a:solidFill>
                  <a:srgbClr val="7F7F7F"/>
                </a:solidFill>
                <a:uFillTx/>
                <a:latin typeface="Tahoma" pitchFamily="34"/>
                <a:ea typeface="Tahoma" pitchFamily="34"/>
                <a:cs typeface="Tahoma" pitchFamily="34"/>
              </a:rPr>
              <a:t>  no site da Finep - </a:t>
            </a:r>
            <a:r>
              <a:rPr lang="pt-BR" sz="2000" b="0" i="0" u="sng" strike="noStrike" kern="1200" cap="none" spc="0" baseline="0" dirty="0" err="1">
                <a:solidFill>
                  <a:srgbClr val="7F7F7F"/>
                </a:solidFill>
                <a:uFillTx/>
                <a:latin typeface="Tahoma" pitchFamily="34"/>
                <a:ea typeface="Tahoma" pitchFamily="34"/>
                <a:cs typeface="Tahoma" pitchFamily="34"/>
              </a:rPr>
              <a:t>http</a:t>
            </a:r>
            <a:r>
              <a:rPr lang="pt-BR" sz="2000" b="0" i="0" u="sng" strike="noStrike" kern="1200" cap="none" spc="0" baseline="0" dirty="0">
                <a:solidFill>
                  <a:srgbClr val="7F7F7F"/>
                </a:solidFill>
                <a:uFillTx/>
                <a:latin typeface="Tahoma" pitchFamily="34"/>
                <a:ea typeface="Tahoma" pitchFamily="34"/>
                <a:cs typeface="Tahoma" pitchFamily="34"/>
              </a:rPr>
              <a:t>://</a:t>
            </a:r>
            <a:r>
              <a:rPr lang="pt-BR" sz="2000" b="0" i="0" u="sng" strike="noStrike" kern="1200" cap="none" spc="0" baseline="0" dirty="0" err="1">
                <a:solidFill>
                  <a:srgbClr val="7F7F7F"/>
                </a:solidFill>
                <a:uFillTx/>
                <a:latin typeface="Tahoma" pitchFamily="34"/>
                <a:ea typeface="Tahoma" pitchFamily="34"/>
                <a:cs typeface="Tahoma" pitchFamily="34"/>
              </a:rPr>
              <a:t>www.finep.gov.br</a:t>
            </a:r>
            <a:r>
              <a:rPr lang="pt-BR" sz="2000" b="0" i="0" u="sng" strike="noStrike" kern="1200" cap="none" spc="0" baseline="0" dirty="0">
                <a:solidFill>
                  <a:srgbClr val="7F7F7F"/>
                </a:solidFill>
                <a:uFillTx/>
                <a:latin typeface="Tahoma" pitchFamily="34"/>
                <a:ea typeface="Tahoma" pitchFamily="34"/>
                <a:cs typeface="Tahoma" pitchFamily="34"/>
              </a:rPr>
              <a:t>/</a:t>
            </a:r>
            <a:r>
              <a:rPr lang="pt-BR" sz="2000" b="0" i="0" u="sng" strike="noStrike" kern="1200" cap="none" spc="0" baseline="0" dirty="0" err="1">
                <a:solidFill>
                  <a:srgbClr val="7F7F7F"/>
                </a:solidFill>
                <a:uFillTx/>
                <a:latin typeface="Tahoma" pitchFamily="34"/>
                <a:ea typeface="Tahoma" pitchFamily="34"/>
                <a:cs typeface="Tahoma" pitchFamily="34"/>
              </a:rPr>
              <a:t>area</a:t>
            </a:r>
            <a:r>
              <a:rPr lang="pt-BR" sz="2000" b="0" i="0" u="sng" strike="noStrike" kern="1200" cap="none" spc="0" baseline="0" dirty="0">
                <a:solidFill>
                  <a:srgbClr val="7F7F7F"/>
                </a:solidFill>
                <a:uFillTx/>
                <a:latin typeface="Tahoma" pitchFamily="34"/>
                <a:ea typeface="Tahoma" pitchFamily="34"/>
                <a:cs typeface="Tahoma" pitchFamily="34"/>
              </a:rPr>
              <a:t>-para-clientes-externo/acompanhamento- financeiro/</a:t>
            </a:r>
            <a:r>
              <a:rPr lang="pt-BR" sz="2000" b="0" i="0" u="sng" strike="noStrike" kern="1200" cap="none" spc="0" baseline="0" dirty="0" err="1">
                <a:solidFill>
                  <a:srgbClr val="7F7F7F"/>
                </a:solidFill>
                <a:uFillTx/>
                <a:latin typeface="Tahoma" pitchFamily="34"/>
                <a:ea typeface="Tahoma" pitchFamily="34"/>
                <a:cs typeface="Tahoma" pitchFamily="34"/>
              </a:rPr>
              <a:t>subvencao</a:t>
            </a:r>
            <a:r>
              <a:rPr lang="pt-BR" sz="2000" b="0" i="0" u="sng" strike="noStrike" kern="1200" cap="none" spc="0" baseline="0" dirty="0">
                <a:solidFill>
                  <a:srgbClr val="7F7F7F"/>
                </a:solidFill>
                <a:uFillTx/>
                <a:latin typeface="Tahoma" pitchFamily="34"/>
                <a:ea typeface="Tahoma" pitchFamily="34"/>
                <a:cs typeface="Tahoma" pitchFamily="34"/>
              </a:rPr>
              <a:t>-econômica.</a:t>
            </a:r>
          </a:p>
          <a:p>
            <a:pPr marL="0" marR="0" lvl="0" indent="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0" marR="0" lvl="0" indent="0" algn="l"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742950" marR="0" lvl="1" indent="-28575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pt-BR" sz="1800" b="0" i="0" u="none" strike="noStrike" kern="1200" cap="none" spc="0" baseline="0" dirty="0">
              <a:solidFill>
                <a:srgbClr val="7F7F7F"/>
              </a:solidFill>
              <a:uFillTx/>
              <a:latin typeface="Tahoma" pitchFamily="34"/>
              <a:ea typeface="Tahoma" pitchFamily="34"/>
              <a:cs typeface="Tahom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7">
    <p:bg>
      <p:bgPr>
        <a:solidFill>
          <a:srgbClr val="FFFF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13CE1-5DE8-5240-9922-E4D63B484E2D}"/>
              </a:ext>
            </a:extLst>
          </p:cNvPr>
          <p:cNvSpPr txBox="1"/>
          <p:nvPr/>
        </p:nvSpPr>
        <p:spPr>
          <a:xfrm>
            <a:off x="597404" y="521015"/>
            <a:ext cx="5486400" cy="1162906"/>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77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100" baseline="0">
                <a:solidFill>
                  <a:srgbClr val="FFFFFF"/>
                </a:solidFill>
                <a:uFillTx/>
                <a:latin typeface="Tahoma" pitchFamily="34"/>
                <a:ea typeface="Tahoma" pitchFamily="34"/>
                <a:cs typeface="Tahoma" pitchFamily="34"/>
              </a:rPr>
              <a:t>Departamento de Prestação de Contas da Diretoria de Desenvolvimento Cientifico e Tecnologico - DPCT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100" baseline="0">
              <a:solidFill>
                <a:srgbClr val="FFFFFF"/>
              </a:solidFill>
              <a:uFillTx/>
              <a:latin typeface="Tahoma" pitchFamily="34"/>
              <a:ea typeface="Tahoma" pitchFamily="34"/>
              <a:cs typeface="Tahoma"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800" b="0" i="0" u="none" strike="noStrike" kern="1200" cap="none" spc="100" baseline="0">
                <a:solidFill>
                  <a:srgbClr val="FFFFFF"/>
                </a:solidFill>
                <a:uFillTx/>
                <a:latin typeface="Tahoma" pitchFamily="34"/>
                <a:ea typeface="Tahoma" pitchFamily="34"/>
                <a:cs typeface="Tahoma" pitchFamily="34"/>
              </a:rPr>
              <a:t>Douglas Costa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100" baseline="0">
                <a:solidFill>
                  <a:srgbClr val="FFFFFF"/>
                </a:solidFill>
                <a:uFillTx/>
                <a:latin typeface="Tahoma" pitchFamily="34"/>
                <a:ea typeface="Tahoma" pitchFamily="34"/>
                <a:cs typeface="Tahoma" pitchFamily="34"/>
              </a:rPr>
              <a:t>Gerente do DPCT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600" b="0" i="0" u="none" strike="noStrike" kern="1200" cap="none" spc="100" baseline="0">
                <a:solidFill>
                  <a:srgbClr val="FFFFFF"/>
                </a:solidFill>
                <a:uFillTx/>
                <a:latin typeface="Tahoma" pitchFamily="34"/>
                <a:ea typeface="Tahoma" pitchFamily="34"/>
                <a:cs typeface="Tahoma" pitchFamily="34"/>
              </a:rPr>
              <a:t>dfcosta@finep.gov.br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800" b="0" i="0" u="none" strike="noStrike" kern="1200" cap="none" spc="100" baseline="0">
              <a:solidFill>
                <a:srgbClr val="FFFFFF"/>
              </a:solidFill>
              <a:uFillTx/>
              <a:latin typeface="Tahoma" pitchFamily="34"/>
              <a:ea typeface="Tahoma" pitchFamily="34"/>
              <a:cs typeface="Tahoma" pitchFamily="3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C522-28E0-8643-A7B5-8074A7BB340E}"/>
              </a:ext>
            </a:extLst>
          </p:cNvPr>
          <p:cNvSpPr txBox="1"/>
          <p:nvPr/>
        </p:nvSpPr>
        <p:spPr>
          <a:xfrm>
            <a:off x="1446608" y="25941"/>
            <a:ext cx="7385691"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250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800" b="0" i="0" u="none" strike="noStrike" kern="1200" cap="none" spc="0" baseline="0" dirty="0">
                <a:solidFill>
                  <a:srgbClr val="DD4F05"/>
                </a:solidFill>
                <a:uFillTx/>
                <a:latin typeface="Tahoma"/>
              </a:rPr>
              <a:t>Gestão Financeira - Orientações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2800" b="0" i="0" u="none" strike="noStrike" kern="1200" cap="none" spc="0" baseline="0" dirty="0">
              <a:solidFill>
                <a:srgbClr val="DD4F05"/>
              </a:solidFill>
              <a:uFillTx/>
              <a:latin typeface="Tahoma"/>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12800" b="0" i="0" u="none" strike="noStrike" kern="1200" cap="none" spc="0" baseline="0" dirty="0">
                <a:solidFill>
                  <a:srgbClr val="DD4F05"/>
                </a:solidFill>
                <a:uFillTx/>
                <a:latin typeface="Tahoma"/>
              </a:rPr>
              <a:t>Base Legal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200" b="0" i="0" u="none" strike="noStrike" kern="1200" cap="none" spc="0" baseline="0" dirty="0">
              <a:solidFill>
                <a:srgbClr val="DD4F05"/>
              </a:solidFill>
              <a:uFillTx/>
              <a:latin typeface="Tahoma"/>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dirty="0">
              <a:solidFill>
                <a:srgbClr val="DD4F05"/>
              </a:solidFill>
              <a:uFillTx/>
              <a:latin typeface="Tahoma"/>
            </a:endParaRPr>
          </a:p>
        </p:txBody>
      </p:sp>
      <p:sp>
        <p:nvSpPr>
          <p:cNvPr id="3" name="Text Placeholder 2">
            <a:extLst>
              <a:ext uri="{FF2B5EF4-FFF2-40B4-BE49-F238E27FC236}">
                <a16:creationId xmlns:a16="http://schemas.microsoft.com/office/drawing/2014/main" id="{9DC0732C-C8EE-CC44-84C0-0F5AFAA28725}"/>
              </a:ext>
            </a:extLst>
          </p:cNvPr>
          <p:cNvSpPr txBox="1"/>
          <p:nvPr/>
        </p:nvSpPr>
        <p:spPr>
          <a:xfrm>
            <a:off x="1446608" y="1628802"/>
            <a:ext cx="9401915" cy="3394472"/>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Lei nº 13.243 de 11/01/2016 e Decreto nº 9.283 de 07/02/2018 – Marco Legal da Inovação;</a:t>
            </a:r>
          </a:p>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Lei nº 10.973</a:t>
            </a:r>
            <a:r>
              <a:rPr lang="pt-BR" sz="2000" b="0" i="0" u="none" strike="noStrike" kern="0" cap="none" spc="0" baseline="0" dirty="0">
                <a:solidFill>
                  <a:srgbClr val="7F7F7F"/>
                </a:solidFill>
                <a:uFillTx/>
                <a:latin typeface="Tahoma"/>
              </a:rPr>
              <a:t> </a:t>
            </a:r>
            <a:r>
              <a:rPr lang="pt-BR" sz="2000" b="0" i="0" u="none" strike="noStrike" kern="1200" cap="none" spc="0" baseline="0" dirty="0">
                <a:solidFill>
                  <a:srgbClr val="7F7F7F"/>
                </a:solidFill>
                <a:uFillTx/>
                <a:latin typeface="Tahoma"/>
              </a:rPr>
              <a:t>de 02/12/2004 – Lei da Inovação;</a:t>
            </a:r>
          </a:p>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Instrução Normativa nº 01/2010 de 25/06/2010, do Conselho Diretor do FNDCT;</a:t>
            </a:r>
          </a:p>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Carta Convite e Contrato de Transferência de Recursos de Subvenção Econômica;</a:t>
            </a:r>
          </a:p>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FAQ e orientações disponíveis em </a:t>
            </a:r>
            <a:r>
              <a:rPr lang="pt-BR" sz="2000" b="0" i="0" u="none" strike="noStrike" kern="1200" cap="none" spc="0" baseline="0" dirty="0">
                <a:solidFill>
                  <a:srgbClr val="7F7F7F"/>
                </a:solidFill>
                <a:uFillTx/>
                <a:latin typeface="Tahoma"/>
                <a:hlinkClick r:id="rId2"/>
              </a:rPr>
              <a:t>http://www.finep.gov.br/area-para-clientes-externo/acompanhamento-financeiro/subvencao-econômica</a:t>
            </a:r>
            <a:r>
              <a:rPr lang="pt-BR" sz="2000" b="0" i="0" u="none" strike="noStrike" kern="1200" cap="none" spc="0" baseline="0" dirty="0">
                <a:solidFill>
                  <a:srgbClr val="7F7F7F"/>
                </a:solidFill>
                <a:uFillTx/>
                <a:latin typeface="Tahoma"/>
              </a:rPr>
              <a:t>;</a:t>
            </a:r>
          </a:p>
          <a:p>
            <a:pPr marR="0" lvl="0" indent="-342900" algn="just" defTabSz="457200" rtl="0" fontAlgn="auto" hangingPunct="1">
              <a:lnSpc>
                <a:spcPct val="110000"/>
              </a:lnSpc>
              <a:spcBef>
                <a:spcPts val="1200"/>
              </a:spcBef>
              <a:spcAft>
                <a:spcPts val="0"/>
              </a:spcAft>
              <a:buFont typeface="Arial" panose="020B0604020202020204" pitchFamily="34" charset="0"/>
              <a:buChar char="•"/>
              <a:tabLst/>
              <a:defRPr sz="1800" b="0" i="0" u="none" strike="noStrike" kern="0" cap="none" spc="0" baseline="0">
                <a:solidFill>
                  <a:srgbClr val="000000"/>
                </a:solidFill>
                <a:uFillTx/>
              </a:defRPr>
            </a:pPr>
            <a:r>
              <a:rPr lang="pt-BR" sz="2000" b="0" i="0" u="none" strike="noStrike" kern="1200" cap="none" spc="0" baseline="0" dirty="0">
                <a:solidFill>
                  <a:srgbClr val="7F7F7F"/>
                </a:solidFill>
                <a:uFillTx/>
                <a:latin typeface="Tahoma"/>
              </a:rPr>
              <a:t>Portaria Interministerial STN/SOF nº 163/01 e 448/02 e Manual de Contabilidade Aplicado ao Setor Público - MCASP (Classificação da Despesa). </a:t>
            </a:r>
          </a:p>
          <a:p>
            <a:pPr marL="342900" marR="0" lvl="0" indent="-342900" algn="just" defTabSz="457200" rtl="0" fontAlgn="auto" hangingPunct="1">
              <a:lnSpc>
                <a:spcPct val="110000"/>
              </a:lnSpc>
              <a:spcBef>
                <a:spcPts val="14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a:endParaRPr>
          </a:p>
        </p:txBody>
      </p:sp>
      <p:sp>
        <p:nvSpPr>
          <p:cNvPr id="4" name="Google Shape;127;p2">
            <a:extLst>
              <a:ext uri="{FF2B5EF4-FFF2-40B4-BE49-F238E27FC236}">
                <a16:creationId xmlns:a16="http://schemas.microsoft.com/office/drawing/2014/main" id="{54B92BF9-F993-AA4E-B4A4-FBD47B8D658F}"/>
              </a:ext>
            </a:extLst>
          </p:cNvPr>
          <p:cNvSpPr/>
          <p:nvPr/>
        </p:nvSpPr>
        <p:spPr>
          <a:xfrm>
            <a:off x="695401" y="1"/>
            <a:ext cx="549199" cy="558799"/>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fontScale="92500" lnSpcReduction="2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000" b="0" i="0" u="none" strike="noStrike" kern="1200" cap="none" spc="0" baseline="0" dirty="0">
                <a:solidFill>
                  <a:srgbClr val="FFFFFF"/>
                </a:solidFill>
                <a:uFillTx/>
                <a:latin typeface="Tahoma"/>
                <a:ea typeface="Tahoma"/>
                <a:cs typeface="Tahoma"/>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F5CCBB-00AE-3C47-9AED-68725236C4D2}"/>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Acompanhamento</a:t>
            </a:r>
            <a:r>
              <a:rPr lang="pt-BR" sz="3600" b="0" i="0" u="none" strike="noStrike" kern="1200" cap="none" spc="0" baseline="0" dirty="0">
                <a:solidFill>
                  <a:srgbClr val="DD4F05"/>
                </a:solidFill>
                <a:uFillTx/>
                <a:latin typeface="Tahoma"/>
              </a:rPr>
              <a:t> financeiro</a:t>
            </a:r>
            <a:endParaRPr lang="en-US" sz="3600" b="0" i="0" u="none" strike="noStrike" kern="1200" cap="none" spc="0" baseline="0" dirty="0">
              <a:solidFill>
                <a:srgbClr val="DD4F05"/>
              </a:solidFill>
              <a:uFillTx/>
              <a:latin typeface="Tahoma"/>
            </a:endParaRPr>
          </a:p>
        </p:txBody>
      </p:sp>
      <p:sp>
        <p:nvSpPr>
          <p:cNvPr id="4" name="Text Placeholder 2">
            <a:extLst>
              <a:ext uri="{FF2B5EF4-FFF2-40B4-BE49-F238E27FC236}">
                <a16:creationId xmlns:a16="http://schemas.microsoft.com/office/drawing/2014/main" id="{A5013DD8-053E-DE4A-A69A-FD902791D95A}"/>
              </a:ext>
            </a:extLst>
          </p:cNvPr>
          <p:cNvSpPr txBox="1"/>
          <p:nvPr/>
        </p:nvSpPr>
        <p:spPr>
          <a:xfrm>
            <a:off x="1052062" y="1097969"/>
            <a:ext cx="9361041" cy="525658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742950" lvl="1" indent="-285750" algn="just" defTabSz="457200">
              <a:spcBef>
                <a:spcPts val="500"/>
              </a:spcBef>
              <a:tabLst>
                <a:tab pos="527052" algn="l"/>
              </a:tabLst>
              <a:defRPr sz="1800" b="0" i="0" u="none" strike="noStrike" kern="0" cap="none" spc="0" baseline="0">
                <a:solidFill>
                  <a:srgbClr val="000000"/>
                </a:solidFill>
                <a:uFillTx/>
              </a:defRPr>
            </a:pPr>
            <a:r>
              <a:rPr lang="pt-BR" sz="2100" dirty="0">
                <a:solidFill>
                  <a:srgbClr val="7F7F7F"/>
                </a:solidFill>
                <a:latin typeface="Tahoma"/>
              </a:rPr>
              <a:t>O acompanhamento financeiro e a análise da prestação de contas financeira consistem em:</a:t>
            </a:r>
            <a:endParaRPr lang="pt-PT"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FF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uFillTx/>
              <a:latin typeface="Verdana" pitchFamily="34"/>
              <a:ea typeface="Verdana" pitchFamily="34"/>
              <a:cs typeface="Verdana" pitchFamily="34"/>
            </a:endParaRPr>
          </a:p>
          <a:p>
            <a:pPr marL="742950" marR="0" lvl="1" indent="-28575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a:p>
            <a:pPr marL="342900" marR="0" lvl="0" indent="-34290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000000"/>
              </a:solidFill>
              <a:highlight>
                <a:srgbClr val="FFFF00"/>
              </a:highlight>
              <a:uFillTx/>
              <a:latin typeface="Verdana" pitchFamily="34"/>
              <a:ea typeface="Verdana" pitchFamily="34"/>
              <a:cs typeface="Verdana" pitchFamily="34"/>
            </a:endParaRPr>
          </a:p>
        </p:txBody>
      </p:sp>
      <p:sp>
        <p:nvSpPr>
          <p:cNvPr id="6" name="Retângulo Arredondado 16">
            <a:extLst>
              <a:ext uri="{FF2B5EF4-FFF2-40B4-BE49-F238E27FC236}">
                <a16:creationId xmlns:a16="http://schemas.microsoft.com/office/drawing/2014/main" id="{8E2CBA46-525A-BC43-976B-6C0CC866996C}"/>
              </a:ext>
            </a:extLst>
          </p:cNvPr>
          <p:cNvSpPr/>
          <p:nvPr/>
        </p:nvSpPr>
        <p:spPr>
          <a:xfrm>
            <a:off x="1397883" y="2307774"/>
            <a:ext cx="2869317" cy="261257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Acompanhar a execução financeira dos projetos, regularizando eventuais falhas</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9" name="Retângulo Arredondado 16">
            <a:extLst>
              <a:ext uri="{FF2B5EF4-FFF2-40B4-BE49-F238E27FC236}">
                <a16:creationId xmlns:a16="http://schemas.microsoft.com/office/drawing/2014/main" id="{0266140F-48D5-6B4B-AE1B-B966CF3A75E9}"/>
              </a:ext>
            </a:extLst>
          </p:cNvPr>
          <p:cNvSpPr/>
          <p:nvPr/>
        </p:nvSpPr>
        <p:spPr>
          <a:xfrm>
            <a:off x="4661341" y="2329545"/>
            <a:ext cx="2869317" cy="261257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Orientar a adoção de boas práticas de gestão financeira</a:t>
            </a:r>
            <a:endParaRPr lang="pt-BR" b="0" i="0" strike="noStrike" kern="1200" cap="none" spc="0" baseline="0" dirty="0">
              <a:solidFill>
                <a:schemeClr val="bg1"/>
              </a:solidFill>
              <a:uFillTx/>
              <a:latin typeface="Tahoma" pitchFamily="34"/>
              <a:ea typeface="Tahoma" pitchFamily="34"/>
              <a:cs typeface="Tahoma" pitchFamily="34"/>
            </a:endParaRPr>
          </a:p>
        </p:txBody>
      </p:sp>
      <p:sp>
        <p:nvSpPr>
          <p:cNvPr id="10" name="Retângulo Arredondado 16">
            <a:extLst>
              <a:ext uri="{FF2B5EF4-FFF2-40B4-BE49-F238E27FC236}">
                <a16:creationId xmlns:a16="http://schemas.microsoft.com/office/drawing/2014/main" id="{0BD626DF-D64C-E547-AB6E-457DFDEE000D}"/>
              </a:ext>
            </a:extLst>
          </p:cNvPr>
          <p:cNvSpPr/>
          <p:nvPr/>
        </p:nvSpPr>
        <p:spPr>
          <a:xfrm>
            <a:off x="7914797" y="2293258"/>
            <a:ext cx="2869317" cy="2612572"/>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D4F05"/>
          </a:solidFill>
          <a:ln w="9528" cap="flat">
            <a:solidFill>
              <a:srgbClr val="DD4B00"/>
            </a:solidFill>
            <a:prstDash val="solid"/>
            <a:miter/>
          </a:ln>
          <a:effectLst>
            <a:outerShdw dist="22997" dir="5400000" algn="tl">
              <a:srgbClr val="000000">
                <a:alpha val="35000"/>
              </a:srgbClr>
            </a:outerShdw>
          </a:effectLst>
        </p:spPr>
        <p:txBody>
          <a:bodyPr vert="horz" wrap="square" lIns="91440" tIns="45720" rIns="91440" bIns="45720" anchor="ctr" anchorCtr="0" compatLnSpc="1">
            <a:normAutofit/>
          </a:bodyPr>
          <a:lstStyle/>
          <a:p>
            <a:pPr lvl="0" algn="just" defTabSz="457200">
              <a:defRPr sz="1800" b="0" i="0" u="none" strike="noStrike" kern="0" cap="none" spc="0" baseline="0">
                <a:solidFill>
                  <a:srgbClr val="000000"/>
                </a:solidFill>
                <a:uFillTx/>
              </a:defRPr>
            </a:pPr>
            <a:r>
              <a:rPr lang="pt-BR" dirty="0">
                <a:solidFill>
                  <a:schemeClr val="bg1"/>
                </a:solidFill>
                <a:latin typeface="Tahoma"/>
              </a:rPr>
              <a:t>Atestar a boa e regular aplicação dos recursos em conformidade com o plano de trabalho e com a legislação aplicável</a:t>
            </a:r>
            <a:endParaRPr lang="pt-BR" b="0" i="0" strike="noStrike" kern="1200" cap="none" spc="0" baseline="0" dirty="0">
              <a:solidFill>
                <a:schemeClr val="bg1"/>
              </a:solidFill>
              <a:uFillTx/>
              <a:latin typeface="Tahoma" pitchFamily="34"/>
              <a:ea typeface="Tahoma" pitchFamily="34"/>
              <a:cs typeface="Tahoma" pitchFamily="34"/>
            </a:endParaRPr>
          </a:p>
        </p:txBody>
      </p:sp>
    </p:spTree>
    <p:extLst>
      <p:ext uri="{BB962C8B-B14F-4D97-AF65-F5344CB8AC3E}">
        <p14:creationId xmlns:p14="http://schemas.microsoft.com/office/powerpoint/2010/main" val="23475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4673-459E-E84B-A20D-DAAC4065D682}"/>
              </a:ext>
            </a:extLst>
          </p:cNvPr>
          <p:cNvSpPr txBox="1"/>
          <p:nvPr/>
        </p:nvSpPr>
        <p:spPr>
          <a:xfrm>
            <a:off x="1446608" y="16995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600" b="0" i="0" u="none" strike="noStrike" kern="1200" cap="none" spc="0" baseline="0" dirty="0">
                <a:solidFill>
                  <a:srgbClr val="DD4F05"/>
                </a:solidFill>
                <a:uFillTx/>
                <a:latin typeface="Tahoma"/>
              </a:rPr>
              <a:t>ORIENTAÇÕES GERAIS</a:t>
            </a:r>
            <a:endParaRPr lang="en-US" sz="3600" b="0" i="0" u="none" strike="noStrike" kern="1200" cap="none" spc="0" baseline="0" dirty="0">
              <a:solidFill>
                <a:srgbClr val="DD4F05"/>
              </a:solidFill>
              <a:uFillTx/>
              <a:latin typeface="Tahoma"/>
            </a:endParaRPr>
          </a:p>
        </p:txBody>
      </p:sp>
      <p:sp>
        <p:nvSpPr>
          <p:cNvPr id="3" name="Text Placeholder 2">
            <a:extLst>
              <a:ext uri="{FF2B5EF4-FFF2-40B4-BE49-F238E27FC236}">
                <a16:creationId xmlns:a16="http://schemas.microsoft.com/office/drawing/2014/main" id="{0D840694-C5D7-494A-AB9F-853B6464F85D}"/>
              </a:ext>
            </a:extLst>
          </p:cNvPr>
          <p:cNvSpPr txBox="1"/>
          <p:nvPr/>
        </p:nvSpPr>
        <p:spPr>
          <a:xfrm>
            <a:off x="1446608" y="1282208"/>
            <a:ext cx="9257897" cy="5387160"/>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342900" algn="just" defTabSz="457200" rtl="0" fontAlgn="auto" hangingPunct="1">
              <a:lnSpc>
                <a:spcPct val="110000"/>
              </a:lnSpc>
              <a:spcBef>
                <a:spcPts val="140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Recursos por serem do </a:t>
            </a:r>
            <a:r>
              <a:rPr lang="pt-BR" sz="2400" b="1" i="0" u="none" strike="noStrike" kern="1200" cap="none" spc="0" baseline="0" dirty="0">
                <a:solidFill>
                  <a:srgbClr val="7F7F7F"/>
                </a:solidFill>
                <a:uFillTx/>
                <a:latin typeface="Tahoma"/>
              </a:rPr>
              <a:t>FNDCT</a:t>
            </a:r>
            <a:r>
              <a:rPr lang="pt-BR" sz="2400" b="0" i="0" u="none" strike="noStrike" kern="1200" cap="none" spc="0" baseline="0" dirty="0">
                <a:solidFill>
                  <a:srgbClr val="7F7F7F"/>
                </a:solidFill>
                <a:uFillTx/>
                <a:latin typeface="Tahoma"/>
              </a:rPr>
              <a:t> continuam </a:t>
            </a:r>
            <a:r>
              <a:rPr lang="pt-BR" sz="2400" b="1" i="0" u="none" strike="noStrike" kern="1200" cap="none" spc="0" baseline="0" dirty="0">
                <a:solidFill>
                  <a:srgbClr val="7F7F7F"/>
                </a:solidFill>
                <a:uFillTx/>
                <a:latin typeface="Tahoma"/>
              </a:rPr>
              <a:t>públicos federais</a:t>
            </a:r>
            <a:r>
              <a:rPr lang="pt-BR" sz="2400" b="0" i="0" u="none" strike="noStrike" kern="1200" cap="none" spc="0" baseline="0" dirty="0">
                <a:solidFill>
                  <a:srgbClr val="7F7F7F"/>
                </a:solidFill>
                <a:uFillTx/>
                <a:latin typeface="Tahoma"/>
              </a:rPr>
              <a:t>, mesmo quando descentralizados, por isso, sujeitos a </a:t>
            </a:r>
            <a:r>
              <a:rPr lang="pt-BR" sz="2400" b="1" i="0" u="none" strike="noStrike" kern="1200" cap="none" spc="0" baseline="0" dirty="0">
                <a:solidFill>
                  <a:srgbClr val="7F7F7F"/>
                </a:solidFill>
                <a:uFillTx/>
                <a:latin typeface="Tahoma"/>
              </a:rPr>
              <a:t>obrigações e proibições</a:t>
            </a:r>
            <a:r>
              <a:rPr lang="pt-BR" sz="2400" b="0" i="0" u="none" strike="noStrike" kern="1200" cap="none" spc="0" baseline="0" dirty="0">
                <a:solidFill>
                  <a:srgbClr val="7F7F7F"/>
                </a:solidFill>
                <a:uFillTx/>
                <a:latin typeface="Tahoma"/>
              </a:rPr>
              <a:t>, tais como:</a:t>
            </a:r>
          </a:p>
          <a:p>
            <a:pPr marL="0" lvl="2" indent="-342900" algn="just" defTabSz="457200">
              <a:lnSpc>
                <a:spcPct val="110000"/>
              </a:lnSpc>
              <a:spcBef>
                <a:spcPts val="1400"/>
              </a:spcBef>
              <a:buFont typeface="Arial" panose="020B0604020202020204" pitchFamily="34" charset="0"/>
              <a:buChar char="•"/>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Sujeitos à prestação de contas com a Finep/CGU/TCU;</a:t>
            </a:r>
          </a:p>
          <a:p>
            <a:pPr marL="0" lvl="2" indent="-342900" algn="just" defTabSz="457200">
              <a:lnSpc>
                <a:spcPct val="110000"/>
              </a:lnSpc>
              <a:spcBef>
                <a:spcPts val="1400"/>
              </a:spcBef>
              <a:buFont typeface="Arial" panose="020B0604020202020204" pitchFamily="34" charset="0"/>
              <a:buChar char="•"/>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Necessidade de cotação prévia de preços;</a:t>
            </a:r>
          </a:p>
          <a:p>
            <a:pPr marL="0" lvl="2" indent="-342900" algn="just" defTabSz="457200">
              <a:lnSpc>
                <a:spcPct val="110000"/>
              </a:lnSpc>
              <a:spcBef>
                <a:spcPts val="1400"/>
              </a:spcBef>
              <a:buFont typeface="Arial" panose="020B0604020202020204" pitchFamily="34" charset="0"/>
              <a:buChar char="•"/>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Pagamento direto ao fornecedor (vedação de ressarcimento de despesas, com exceções) ou à empresa beneficiária;</a:t>
            </a:r>
          </a:p>
          <a:p>
            <a:pPr marL="0" lvl="3" indent="-342900" algn="just" defTabSz="457200">
              <a:spcBef>
                <a:spcPts val="500"/>
              </a:spcBef>
              <a:buFont typeface="Arial" panose="020B0604020202020204" pitchFamily="34" charset="0"/>
              <a:buChar char="•"/>
              <a:tabLst>
                <a:tab pos="527052" algn="l"/>
              </a:tabLst>
              <a:defRPr sz="1800" b="0" i="0" u="none" strike="noStrike" kern="0" cap="none" spc="0" baseline="0">
                <a:solidFill>
                  <a:srgbClr val="000000"/>
                </a:solidFill>
                <a:uFillTx/>
              </a:defRPr>
            </a:pPr>
            <a:r>
              <a:rPr lang="pt-BR" sz="2400" b="0" i="0" u="none" strike="noStrike" kern="1200" cap="none" spc="0" baseline="0" dirty="0">
                <a:solidFill>
                  <a:srgbClr val="7F7F7F"/>
                </a:solidFill>
                <a:uFillTx/>
                <a:latin typeface="Tahoma"/>
              </a:rPr>
              <a:t>Guarda de toda documentação </a:t>
            </a:r>
            <a:r>
              <a:rPr lang="pt-BR" sz="2400" b="0" i="0" u="sng" strike="noStrike" kern="1200" cap="none" spc="0" baseline="0" dirty="0">
                <a:solidFill>
                  <a:srgbClr val="7F7F7F"/>
                </a:solidFill>
                <a:uFillTx/>
                <a:latin typeface="Tahoma"/>
              </a:rPr>
              <a:t>original</a:t>
            </a:r>
            <a:r>
              <a:rPr lang="pt-BR" sz="2400" b="0" i="0" u="none" strike="noStrike" kern="1200" cap="none" spc="0" baseline="0" dirty="0">
                <a:solidFill>
                  <a:srgbClr val="7F7F7F"/>
                </a:solidFill>
                <a:uFillTx/>
                <a:latin typeface="Tahoma"/>
              </a:rPr>
              <a:t> por 5 anos após aprovação das contas (</a:t>
            </a:r>
            <a:r>
              <a:rPr lang="pt-BR" sz="2400" b="0" i="0" u="none" strike="noStrike" kern="0" cap="none" spc="0" baseline="0" dirty="0">
                <a:solidFill>
                  <a:srgbClr val="7F7F7F"/>
                </a:solidFill>
                <a:uFillTx/>
                <a:latin typeface="Tahoma"/>
              </a:rPr>
              <a:t>nota fiscal</a:t>
            </a:r>
            <a:r>
              <a:rPr lang="pt-BR" sz="2400" b="0" i="0" u="none" strike="noStrike" kern="1200" cap="none" spc="0" baseline="0" dirty="0">
                <a:solidFill>
                  <a:srgbClr val="7F7F7F"/>
                </a:solidFill>
                <a:uFillTx/>
                <a:latin typeface="Tahoma"/>
              </a:rPr>
              <a:t> original, fatura, processo de importação, cotações de preços, etc.).</a:t>
            </a:r>
            <a:r>
              <a:rPr lang="pt-BR" sz="2100" dirty="0">
                <a:solidFill>
                  <a:srgbClr val="7F7F7F"/>
                </a:solidFill>
                <a:latin typeface="Tahoma"/>
              </a:rPr>
              <a:t> </a:t>
            </a:r>
            <a:endParaRPr lang="pt-BR" sz="2400" b="0" i="0" u="none" strike="noStrike" kern="1200" cap="none" spc="0" baseline="0" dirty="0">
              <a:solidFill>
                <a:srgbClr val="7F7F7F"/>
              </a:solidFill>
              <a:uFillTx/>
              <a:latin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ítulo 6">
            <a:extLst>
              <a:ext uri="{FF2B5EF4-FFF2-40B4-BE49-F238E27FC236}">
                <a16:creationId xmlns:a16="http://schemas.microsoft.com/office/drawing/2014/main" id="{1A6D48AE-C8E0-A94C-A732-849339F84918}"/>
              </a:ext>
            </a:extLst>
          </p:cNvPr>
          <p:cNvSpPr txBox="1"/>
          <p:nvPr/>
        </p:nvSpPr>
        <p:spPr>
          <a:xfrm>
            <a:off x="723900" y="205977"/>
            <a:ext cx="11112495" cy="129262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Gestão financeira - Acompanhamento das empresas beneficiárias pela Parceira Estadual</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3200" b="0" i="0" u="none" strike="noStrike" kern="1200" cap="none" spc="0" baseline="0" dirty="0">
              <a:solidFill>
                <a:srgbClr val="DD4F05"/>
              </a:solidFill>
              <a:uFillTx/>
              <a:latin typeface="Tahoma"/>
            </a:endParaRPr>
          </a:p>
        </p:txBody>
      </p:sp>
      <p:sp>
        <p:nvSpPr>
          <p:cNvPr id="3" name="Google Shape;126;p2">
            <a:extLst>
              <a:ext uri="{FF2B5EF4-FFF2-40B4-BE49-F238E27FC236}">
                <a16:creationId xmlns:a16="http://schemas.microsoft.com/office/drawing/2014/main" id="{F55F9EF8-441B-AD42-97E3-FEE6CFBC5A51}"/>
              </a:ext>
            </a:extLst>
          </p:cNvPr>
          <p:cNvSpPr/>
          <p:nvPr/>
        </p:nvSpPr>
        <p:spPr>
          <a:xfrm>
            <a:off x="119338" y="379140"/>
            <a:ext cx="579162" cy="586060"/>
          </a:xfrm>
          <a:prstGeom prst="rect">
            <a:avLst/>
          </a:prstGeom>
          <a:solidFill>
            <a:srgbClr val="1E6668"/>
          </a:solidFill>
          <a:ln w="9528" cap="flat">
            <a:solidFill>
              <a:srgbClr val="4A7DBA"/>
            </a:solidFill>
            <a:prstDash val="solid"/>
            <a:round/>
          </a:ln>
          <a:effectLst>
            <a:outerShdw dist="22997" dir="5400000" algn="tl">
              <a:srgbClr val="000000">
                <a:alpha val="34901"/>
              </a:srgbClr>
            </a:outerShdw>
          </a:effectLst>
        </p:spPr>
        <p:txBody>
          <a:bodyPr vert="horz" wrap="square" lIns="91421" tIns="45701" rIns="91421" bIns="45701" anchor="ctr" anchorCtr="1" compatLnSpc="1">
            <a:normAutofit fontScale="77500" lnSpcReduction="20000"/>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800" b="0" i="0" u="none" strike="noStrike" kern="1200" cap="none" spc="0" baseline="0" dirty="0">
                <a:solidFill>
                  <a:srgbClr val="FFFFFF"/>
                </a:solidFill>
                <a:uFillTx/>
                <a:latin typeface="Tahoma"/>
                <a:ea typeface="Tahoma"/>
                <a:cs typeface="Tahoma"/>
              </a:rPr>
              <a:t>2.1</a:t>
            </a:r>
            <a:endParaRPr lang="pt-BR" sz="2800" b="0" i="0" u="none" strike="noStrike" kern="1200" cap="none" spc="0" baseline="0" dirty="0">
              <a:solidFill>
                <a:srgbClr val="000000"/>
              </a:solidFill>
              <a:uFillTx/>
              <a:latin typeface="Calibri"/>
            </a:endParaRPr>
          </a:p>
        </p:txBody>
      </p:sp>
      <p:sp>
        <p:nvSpPr>
          <p:cNvPr id="4" name="Espaço Reservado para Conteúdo 2">
            <a:extLst>
              <a:ext uri="{FF2B5EF4-FFF2-40B4-BE49-F238E27FC236}">
                <a16:creationId xmlns:a16="http://schemas.microsoft.com/office/drawing/2014/main" id="{6BFA6AE6-5683-2B45-B258-EE156B92F357}"/>
              </a:ext>
            </a:extLst>
          </p:cNvPr>
          <p:cNvSpPr txBox="1"/>
          <p:nvPr/>
        </p:nvSpPr>
        <p:spPr>
          <a:xfrm>
            <a:off x="740228" y="1412776"/>
            <a:ext cx="10972393" cy="4894855"/>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92500" lnSpcReduction="20000"/>
          </a:bodyPr>
          <a:lstStyle/>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r>
              <a:rPr lang="pt-BR" sz="3200" b="0" i="0" u="none" strike="noStrike" kern="1200" cap="none" spc="0" baseline="0" dirty="0">
                <a:solidFill>
                  <a:srgbClr val="DD4F05"/>
                </a:solidFill>
                <a:uFillTx/>
                <a:latin typeface="Tahoma"/>
              </a:rPr>
              <a:t>Principais diretrizes e orientações</a:t>
            </a:r>
          </a:p>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endParaRPr lang="pt-BR" sz="3200" dirty="0">
              <a:solidFill>
                <a:srgbClr val="DD4F05"/>
              </a:solidFill>
              <a:latin typeface="Tahoma"/>
            </a:endParaRPr>
          </a:p>
          <a:p>
            <a:pPr marL="0" marR="0" lvl="0" indent="0" algn="just" defTabSz="457200" rtl="0" fontAlgn="auto" hangingPunct="1">
              <a:lnSpc>
                <a:spcPct val="100000"/>
              </a:lnSpc>
              <a:spcBef>
                <a:spcPts val="800"/>
              </a:spcBef>
              <a:spcAft>
                <a:spcPts val="0"/>
              </a:spcAft>
              <a:buNone/>
              <a:tabLst>
                <a:tab pos="442917" algn="l"/>
              </a:tabLst>
              <a:defRPr sz="1800" b="0" i="0" u="none" strike="noStrike" kern="0" cap="none" spc="0" baseline="0">
                <a:solidFill>
                  <a:srgbClr val="000000"/>
                </a:solidFill>
                <a:uFillTx/>
              </a:defRPr>
            </a:pPr>
            <a:endParaRPr lang="pt-BR" sz="2000" dirty="0">
              <a:solidFill>
                <a:srgbClr val="DD4F05"/>
              </a:solidFill>
              <a:latin typeface="Tahoma"/>
            </a:endParaRPr>
          </a:p>
          <a:p>
            <a:pPr marL="342900"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BR" sz="2000" dirty="0">
                <a:solidFill>
                  <a:srgbClr val="7F7F7F"/>
                </a:solidFill>
                <a:latin typeface="Tahoma"/>
              </a:rPr>
              <a:t>A conta bancária da empresa beneficiária para o recurso de subvenção (Finep/Parceira Estadual) deverá ser em banco público federal;</a:t>
            </a:r>
          </a:p>
          <a:p>
            <a:pPr marL="342900"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BR" sz="2000" dirty="0">
                <a:solidFill>
                  <a:srgbClr val="7F7F7F"/>
                </a:solidFill>
                <a:latin typeface="Tahoma"/>
              </a:rPr>
              <a:t>Obrigação de conta corrente exclusiva, sendo uma para recurso de subvenção e uma para contrapartida (2 contas);</a:t>
            </a:r>
          </a:p>
          <a:p>
            <a:pPr marL="342900"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PT" sz="2000" dirty="0">
                <a:solidFill>
                  <a:srgbClr val="7F7F7F"/>
                </a:solidFill>
                <a:latin typeface="Tahoma"/>
              </a:rPr>
              <a:t>Vedação de retiradas de recursos da conta corrente exclusiva para pagamentos estranhos ao projeto, sob pena de glosa;</a:t>
            </a:r>
            <a:endParaRPr lang="pt-BR" sz="2000" dirty="0">
              <a:solidFill>
                <a:srgbClr val="7F7F7F"/>
              </a:solidFill>
              <a:latin typeface="Tahoma"/>
            </a:endParaRPr>
          </a:p>
          <a:p>
            <a:pPr marL="342900" lvl="0" indent="-342900" algn="just" defTabSz="457200">
              <a:lnSpc>
                <a:spcPct val="130000"/>
              </a:lnSpc>
              <a:spcBef>
                <a:spcPts val="1200"/>
              </a:spcBef>
              <a:buFont typeface="Arial" panose="020B0604020202020204" pitchFamily="34" charset="0"/>
              <a:buChar char="•"/>
              <a:defRPr sz="1800" b="0" i="0" u="none" strike="noStrike" kern="0" cap="none" spc="0" baseline="0">
                <a:solidFill>
                  <a:srgbClr val="000000"/>
                </a:solidFill>
                <a:uFillTx/>
              </a:defRPr>
            </a:pPr>
            <a:r>
              <a:rPr lang="pt-PT" sz="2000" kern="0" dirty="0">
                <a:solidFill>
                  <a:srgbClr val="7F7F7F"/>
                </a:solidFill>
                <a:latin typeface="Tahoma"/>
              </a:rPr>
              <a:t>São</a:t>
            </a:r>
            <a:r>
              <a:rPr lang="pt-PT" sz="2000" dirty="0">
                <a:solidFill>
                  <a:srgbClr val="7F7F7F"/>
                </a:solidFill>
                <a:latin typeface="Tahoma"/>
              </a:rPr>
              <a:t> permitidas as taxas bancárias que sejam necessárias e inevitáveis para a manutenção da conta corrente específica da subvenção (</a:t>
            </a:r>
            <a:r>
              <a:rPr lang="pt-BR" sz="2000" dirty="0">
                <a:solidFill>
                  <a:srgbClr val="7F7F7F"/>
                </a:solidFill>
                <a:latin typeface="Tahoma"/>
              </a:rPr>
              <a:t>Boletins de Jurisprudência nº 146/2016 e n</a:t>
            </a:r>
            <a:r>
              <a:rPr lang="pt-BR" sz="2000" kern="0" dirty="0">
                <a:solidFill>
                  <a:srgbClr val="7F7F7F"/>
                </a:solidFill>
                <a:latin typeface="Tahoma"/>
              </a:rPr>
              <a:t>º</a:t>
            </a:r>
            <a:r>
              <a:rPr lang="pt-BR" sz="2000" dirty="0">
                <a:solidFill>
                  <a:srgbClr val="7F7F7F"/>
                </a:solidFill>
                <a:latin typeface="Tahoma"/>
              </a:rPr>
              <a:t> 215/2018 do TCU</a:t>
            </a:r>
            <a:r>
              <a:rPr lang="pt-PT" sz="2000" dirty="0">
                <a:solidFill>
                  <a:srgbClr val="7F7F7F"/>
                </a:solidFill>
                <a:latin typeface="Tahoma"/>
              </a:rPr>
              <a:t>).</a:t>
            </a:r>
          </a:p>
          <a:p>
            <a:pPr marL="0" marR="0" lvl="0" indent="0" algn="just" defTabSz="4572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pt-BR" sz="2000" b="0" i="0" u="none" strike="noStrike" kern="1200" cap="none" spc="0" baseline="0" dirty="0">
              <a:solidFill>
                <a:srgbClr val="7F7F7F"/>
              </a:solidFill>
              <a:uFillTx/>
              <a:latin typeface="Tahoma"/>
            </a:endParaRPr>
          </a:p>
          <a:p>
            <a:pPr marL="0" marR="0" lvl="0" indent="0" algn="just" defTabSz="4572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pt-BR" sz="2400" b="0" i="0" u="none" strike="noStrike" kern="1200" cap="none" spc="0" baseline="0" dirty="0">
              <a:solidFill>
                <a:srgbClr val="7F7F7F"/>
              </a:solidFill>
              <a:uFillTx/>
              <a:latin typeface="Tahoma"/>
            </a:endParaRPr>
          </a:p>
        </p:txBody>
      </p:sp>
      <p:sp>
        <p:nvSpPr>
          <p:cNvPr id="5" name="Title 1">
            <a:extLst>
              <a:ext uri="{FF2B5EF4-FFF2-40B4-BE49-F238E27FC236}">
                <a16:creationId xmlns:a16="http://schemas.microsoft.com/office/drawing/2014/main" id="{04B3107B-9B2F-C241-A039-B809F216A4E1}"/>
              </a:ext>
            </a:extLst>
          </p:cNvPr>
          <p:cNvSpPr txBox="1"/>
          <p:nvPr/>
        </p:nvSpPr>
        <p:spPr>
          <a:xfrm>
            <a:off x="839416" y="2330199"/>
            <a:ext cx="6172200" cy="666753"/>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2400" b="0" i="0" u="none" strike="noStrike" kern="1200" cap="none" spc="0" baseline="0" dirty="0">
                <a:solidFill>
                  <a:srgbClr val="DD4F05"/>
                </a:solidFill>
                <a:uFillTx/>
                <a:latin typeface="Tahoma"/>
              </a:rPr>
              <a:t>Conta corrente </a:t>
            </a:r>
            <a:endParaRPr lang="en-US" sz="2400" b="0" i="0" u="none" strike="noStrike" kern="1200" cap="none" spc="0" baseline="0" dirty="0">
              <a:solidFill>
                <a:srgbClr val="DD4F05"/>
              </a:solidFill>
              <a:uFillTx/>
              <a:latin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BC29-2544-1643-84CB-85A6E9159DA4}"/>
              </a:ext>
            </a:extLst>
          </p:cNvPr>
          <p:cNvSpPr txBox="1"/>
          <p:nvPr/>
        </p:nvSpPr>
        <p:spPr>
          <a:xfrm>
            <a:off x="1446608" y="0"/>
            <a:ext cx="6289506" cy="1233714"/>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fontScale="62500" lnSpcReduction="20000"/>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5800" b="0" i="0" u="none" strike="noStrike" kern="1200" cap="none" spc="0" baseline="0" dirty="0">
                <a:solidFill>
                  <a:srgbClr val="DD4F05"/>
                </a:solidFill>
                <a:uFillTx/>
                <a:latin typeface="Tahoma"/>
              </a:rPr>
              <a:t>Liberação de Recursos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BR" sz="1200" b="0" i="0" u="none" strike="noStrike" kern="1200" cap="none" spc="0" baseline="0" dirty="0">
              <a:solidFill>
                <a:srgbClr val="DD4F05"/>
              </a:solidFill>
              <a:uFillTx/>
              <a:latin typeface="Tahoma"/>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BR" sz="4400" b="0" i="0" u="none" strike="noStrike" kern="1200" cap="none" spc="0" baseline="0" dirty="0">
                <a:solidFill>
                  <a:srgbClr val="DD4F05"/>
                </a:solidFill>
                <a:uFillTx/>
                <a:latin typeface="Tahoma"/>
              </a:rPr>
              <a:t>Condicionantes </a:t>
            </a:r>
            <a:br>
              <a:rPr lang="en-US" sz="2100" b="0" i="0" u="none" strike="noStrike" kern="1200" cap="none" spc="0" baseline="0" dirty="0">
                <a:solidFill>
                  <a:srgbClr val="000000"/>
                </a:solidFill>
                <a:uFillTx/>
                <a:latin typeface="Times New Roman" pitchFamily="18"/>
                <a:cs typeface="Tahoma" pitchFamily="34"/>
              </a:rPr>
            </a:br>
            <a:endParaRPr lang="en-US" sz="2100" b="1" i="0" u="none" strike="noStrike" kern="1200" cap="none" spc="0" baseline="0" dirty="0">
              <a:solidFill>
                <a:srgbClr val="000000"/>
              </a:solidFill>
              <a:uFillTx/>
              <a:latin typeface="Verdana" pitchFamily="34"/>
              <a:cs typeface="Tahoma" pitchFamily="34"/>
            </a:endParaRPr>
          </a:p>
        </p:txBody>
      </p:sp>
      <p:sp>
        <p:nvSpPr>
          <p:cNvPr id="3" name="Text Placeholder 2">
            <a:extLst>
              <a:ext uri="{FF2B5EF4-FFF2-40B4-BE49-F238E27FC236}">
                <a16:creationId xmlns:a16="http://schemas.microsoft.com/office/drawing/2014/main" id="{A293B0F2-A54E-004D-B0B5-4E6CAB0FB81F}"/>
              </a:ext>
            </a:extLst>
          </p:cNvPr>
          <p:cNvSpPr txBox="1"/>
          <p:nvPr/>
        </p:nvSpPr>
        <p:spPr>
          <a:xfrm>
            <a:off x="1446608" y="980728"/>
            <a:ext cx="9545933" cy="131534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L="0" marR="0" lvl="0" indent="0" algn="just" defTabSz="457200" rtl="0" fontAlgn="auto" hangingPunct="1">
              <a:lnSpc>
                <a:spcPct val="150000"/>
              </a:lnSpc>
              <a:spcBef>
                <a:spcPts val="1100"/>
              </a:spcBef>
              <a:spcAft>
                <a:spcPts val="0"/>
              </a:spcAft>
              <a:buNone/>
              <a:tabLst/>
              <a:defRPr sz="1800" b="0" i="0" u="none" strike="noStrike" kern="0" cap="none" spc="0" baseline="0">
                <a:solidFill>
                  <a:srgbClr val="000000"/>
                </a:solidFill>
                <a:uFillTx/>
              </a:defRPr>
            </a:pPr>
            <a:r>
              <a:rPr lang="pt-BR" sz="1800" b="0" i="0" u="none" strike="noStrike" kern="1200" cap="none" spc="0" baseline="0" dirty="0">
                <a:solidFill>
                  <a:srgbClr val="7F7F7F"/>
                </a:solidFill>
                <a:uFillTx/>
                <a:latin typeface="Tahoma"/>
              </a:rPr>
              <a:t>As condicionantes para liberação dos recursos estão previstas em cláusulas específicas do Termo de Outorga da Subvenção Econômica e devem ser verificadas pela Parceira Estadual previamente a cada liberação. As principais são:</a:t>
            </a:r>
          </a:p>
        </p:txBody>
      </p:sp>
      <p:sp>
        <p:nvSpPr>
          <p:cNvPr id="4" name="Text Placeholder 2">
            <a:extLst>
              <a:ext uri="{FF2B5EF4-FFF2-40B4-BE49-F238E27FC236}">
                <a16:creationId xmlns:a16="http://schemas.microsoft.com/office/drawing/2014/main" id="{7C933B03-08AE-334B-9309-3170E6E1BEE6}"/>
              </a:ext>
            </a:extLst>
          </p:cNvPr>
          <p:cNvSpPr txBox="1"/>
          <p:nvPr/>
        </p:nvSpPr>
        <p:spPr>
          <a:xfrm>
            <a:off x="6272375" y="2636912"/>
            <a:ext cx="4608505" cy="3856029"/>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rmAutofit/>
          </a:bodyPr>
          <a:lstStyle/>
          <a:p>
            <a:pPr marR="0" lvl="0" indent="0" algn="just" defTabSz="457200" rtl="0" fontAlgn="auto" hangingPunct="1">
              <a:lnSpc>
                <a:spcPct val="130000"/>
              </a:lnSpc>
              <a:spcBef>
                <a:spcPts val="1100"/>
              </a:spcBef>
              <a:spcAft>
                <a:spcPts val="0"/>
              </a:spcAft>
              <a:buNone/>
              <a:tabLst/>
              <a:defRPr sz="500" b="0" i="0" u="none" strike="noStrike" kern="0" cap="none" spc="0" baseline="0">
                <a:solidFill>
                  <a:srgbClr val="000000"/>
                </a:solidFill>
                <a:uFillTx/>
              </a:defRPr>
            </a:pPr>
            <a:r>
              <a:rPr lang="pt-BR" sz="1400" b="0" i="0" u="sng" strike="noStrike" kern="1200" cap="none" spc="0" baseline="0" dirty="0">
                <a:solidFill>
                  <a:srgbClr val="7F7F7F"/>
                </a:solidFill>
                <a:uFillTx/>
                <a:latin typeface="Tahoma"/>
              </a:rPr>
              <a:t>2ª parcela em diante: </a:t>
            </a:r>
          </a:p>
          <a:p>
            <a:pPr marL="0" lvl="1" indent="-342900" algn="just" defTabSz="457200">
              <a:lnSpc>
                <a:spcPct val="150000"/>
              </a:lnSpc>
              <a:buFont typeface="Arial" panose="020B0604020202020204" pitchFamily="34" charset="0"/>
              <a:buChar char="•"/>
              <a:defRPr sz="1800" b="0" i="0" u="none" strike="noStrike" kern="0" cap="none" spc="0" baseline="0">
                <a:solidFill>
                  <a:srgbClr val="000000"/>
                </a:solidFill>
                <a:uFillTx/>
              </a:defRPr>
            </a:pPr>
            <a:r>
              <a:rPr lang="pt-BR" sz="1400" kern="0" dirty="0">
                <a:solidFill>
                  <a:srgbClr val="7F7F7F"/>
                </a:solidFill>
                <a:latin typeface="Tahoma"/>
              </a:rPr>
              <a:t>Aporte de contrapartida financeira em conta exclusiva, proporcional aos recursos de Subvenção a serem liberados;</a:t>
            </a:r>
          </a:p>
          <a:p>
            <a:pPr marL="0" marR="0" lvl="1" indent="-342900" algn="just" defTabSz="457200" rtl="0" fontAlgn="auto" hangingPunct="1">
              <a:lnSpc>
                <a:spcPct val="130000"/>
              </a:lnSpc>
              <a:spcAft>
                <a:spcPts val="0"/>
              </a:spcAft>
              <a:buFont typeface="Arial" panose="020B0604020202020204" pitchFamily="34" charset="0"/>
              <a:buChar char="•"/>
              <a:tabLst/>
              <a:defRPr sz="5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a:rPr>
              <a:t>Aprovação da prestação de contas da parcela anterior, </a:t>
            </a:r>
            <a:r>
              <a:rPr lang="pt-PT" sz="1400" b="0" i="0" u="none" strike="noStrike" kern="1200" cap="none" spc="0" baseline="0" dirty="0">
                <a:solidFill>
                  <a:srgbClr val="7F7F7F"/>
                </a:solidFill>
                <a:uFillTx/>
                <a:latin typeface="Tahoma"/>
              </a:rPr>
              <a:t>com percentuais mínimos de utilização dos recursos liberados</a:t>
            </a:r>
            <a:r>
              <a:rPr lang="pt-BR" sz="1400" dirty="0">
                <a:solidFill>
                  <a:srgbClr val="7F7F7F"/>
                </a:solidFill>
                <a:latin typeface="Tahoma"/>
              </a:rPr>
              <a:t>  definidos no TO</a:t>
            </a:r>
            <a:endParaRPr lang="pt-BR" sz="1400" b="0" i="0" u="none" strike="noStrike" kern="1200" cap="none" spc="0" baseline="0" dirty="0">
              <a:solidFill>
                <a:srgbClr val="7F7F7F"/>
              </a:solidFill>
              <a:uFillTx/>
              <a:latin typeface="Tahoma"/>
            </a:endParaRPr>
          </a:p>
          <a:p>
            <a:pPr marL="0" marR="0" lvl="1" indent="-342900" algn="just" defTabSz="457200" rtl="0" fontAlgn="auto" hangingPunct="1">
              <a:lnSpc>
                <a:spcPct val="130000"/>
              </a:lnSpc>
              <a:spcAft>
                <a:spcPts val="0"/>
              </a:spcAft>
              <a:buFont typeface="Arial" panose="020B0604020202020204" pitchFamily="34" charset="0"/>
              <a:buChar char="•"/>
              <a:tabLst/>
              <a:defRPr sz="5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a:rPr>
              <a:t>Aprovação do Relatório Técnico Parcial pela Parceira;</a:t>
            </a:r>
          </a:p>
          <a:p>
            <a:pPr marL="0" marR="0" lvl="1" indent="-342900" algn="just" defTabSz="457200" rtl="0" fontAlgn="auto" hangingPunct="1">
              <a:lnSpc>
                <a:spcPct val="130000"/>
              </a:lnSpc>
              <a:spcAft>
                <a:spcPts val="0"/>
              </a:spcAft>
              <a:buFont typeface="Arial" panose="020B0604020202020204" pitchFamily="34" charset="0"/>
              <a:buChar char="•"/>
              <a:tabLst/>
              <a:defRPr sz="500" b="0" i="0" u="none" strike="noStrike" kern="0" cap="none" spc="0" baseline="0">
                <a:solidFill>
                  <a:srgbClr val="000000"/>
                </a:solidFill>
                <a:uFillTx/>
              </a:defRPr>
            </a:pPr>
            <a:r>
              <a:rPr lang="pt-PT" sz="1400" b="0" i="0" u="none" strike="noStrike" kern="1200" cap="none" spc="0" baseline="0" dirty="0">
                <a:solidFill>
                  <a:srgbClr val="7F7F7F"/>
                </a:solidFill>
                <a:uFillTx/>
                <a:latin typeface="Tahoma"/>
              </a:rPr>
              <a:t>Regularidade fiscal, conforme </a:t>
            </a:r>
            <a:r>
              <a:rPr lang="pt-PT" sz="1400" b="0" i="0" u="none" strike="noStrike" kern="1200" cap="none" spc="0" baseline="0" dirty="0" err="1">
                <a:solidFill>
                  <a:srgbClr val="7F7F7F"/>
                </a:solidFill>
                <a:uFillTx/>
                <a:latin typeface="Tahoma"/>
              </a:rPr>
              <a:t>Art</a:t>
            </a:r>
            <a:r>
              <a:rPr lang="pt-PT" sz="1400" b="0" i="0" u="none" strike="noStrike" kern="1200" cap="none" spc="0" baseline="0" dirty="0">
                <a:solidFill>
                  <a:srgbClr val="7F7F7F"/>
                </a:solidFill>
                <a:uFillTx/>
                <a:latin typeface="Tahoma"/>
              </a:rPr>
              <a:t>. 23 da Lei 11.196/05;</a:t>
            </a:r>
            <a:endParaRPr lang="pt-BR" sz="1400" b="0" i="0" u="none" strike="noStrike" kern="1200" cap="none" spc="0" baseline="0" dirty="0">
              <a:solidFill>
                <a:srgbClr val="7F7F7F"/>
              </a:solidFill>
              <a:uFillTx/>
              <a:latin typeface="Tahoma"/>
            </a:endParaRPr>
          </a:p>
          <a:p>
            <a:pPr marL="0" marR="0" lvl="1" indent="-342900" algn="just" defTabSz="457200" rtl="0" fontAlgn="auto" hangingPunct="1">
              <a:lnSpc>
                <a:spcPct val="130000"/>
              </a:lnSpc>
              <a:spcAft>
                <a:spcPts val="0"/>
              </a:spcAft>
              <a:buFont typeface="Arial" panose="020B0604020202020204" pitchFamily="34" charset="0"/>
              <a:buChar char="•"/>
              <a:tabLst/>
              <a:defRPr sz="500" b="0" i="0" u="none" strike="noStrike" kern="0" cap="none" spc="0" baseline="0">
                <a:solidFill>
                  <a:srgbClr val="000000"/>
                </a:solidFill>
                <a:uFillTx/>
              </a:defRPr>
            </a:pPr>
            <a:r>
              <a:rPr lang="pt-BR" sz="1400" b="0" i="0" u="none" strike="noStrike" kern="1200" cap="none" spc="0" baseline="0" dirty="0">
                <a:solidFill>
                  <a:srgbClr val="7F7F7F"/>
                </a:solidFill>
                <a:uFillTx/>
                <a:latin typeface="Tahoma"/>
              </a:rPr>
              <a:t>Outras condicionantes previstas no contrato.</a:t>
            </a:r>
          </a:p>
          <a:p>
            <a:pPr marL="342900" marR="0" lvl="1" indent="-34290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900" b="0" i="0" u="none" strike="noStrike" kern="1200" cap="none" spc="0" baseline="0" dirty="0">
              <a:solidFill>
                <a:srgbClr val="7F7F7F"/>
              </a:solidFill>
              <a:uFillTx/>
              <a:latin typeface="Tahoma"/>
            </a:endParaRPr>
          </a:p>
          <a:p>
            <a:pPr marL="0" marR="0" lvl="1" indent="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900" b="0" i="0" u="none" strike="noStrike" kern="1200" cap="none" spc="0" baseline="0" dirty="0">
              <a:solidFill>
                <a:srgbClr val="7F7F7F"/>
              </a:solidFill>
              <a:uFillTx/>
              <a:latin typeface="Tahoma"/>
            </a:endParaRPr>
          </a:p>
          <a:p>
            <a:pPr marL="342900" marR="0" lvl="1" indent="-34290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900" b="0" i="0" u="none" strike="noStrike" kern="1200" cap="none" spc="0" baseline="0" dirty="0">
              <a:solidFill>
                <a:srgbClr val="7F7F7F"/>
              </a:solidFill>
              <a:uFillTx/>
              <a:latin typeface="Tahoma"/>
            </a:endParaRPr>
          </a:p>
          <a:p>
            <a:pPr marL="742950" marR="0" lvl="1" indent="-285750" algn="just" defTabSz="457200" rtl="0" fontAlgn="auto" hangingPunct="1">
              <a:lnSpc>
                <a:spcPct val="70000"/>
              </a:lnSpc>
              <a:spcBef>
                <a:spcPts val="300"/>
              </a:spcBef>
              <a:spcAft>
                <a:spcPts val="0"/>
              </a:spcAft>
              <a:buNone/>
              <a:tabLst/>
              <a:defRPr sz="1800" b="0" i="0" u="none" strike="noStrike" kern="0" cap="none" spc="0" baseline="0">
                <a:solidFill>
                  <a:srgbClr val="000000"/>
                </a:solidFill>
                <a:uFillTx/>
              </a:defRPr>
            </a:pPr>
            <a:endParaRPr lang="pt-BR" sz="700" b="0" i="0" u="none" strike="noStrike" kern="1200" cap="none" spc="0" baseline="0" dirty="0">
              <a:solidFill>
                <a:srgbClr val="000000"/>
              </a:solidFill>
              <a:uFillTx/>
              <a:latin typeface="Verdana" pitchFamily="34"/>
            </a:endParaRPr>
          </a:p>
        </p:txBody>
      </p:sp>
      <p:sp>
        <p:nvSpPr>
          <p:cNvPr id="5" name="Text Placeholder 2">
            <a:extLst>
              <a:ext uri="{FF2B5EF4-FFF2-40B4-BE49-F238E27FC236}">
                <a16:creationId xmlns:a16="http://schemas.microsoft.com/office/drawing/2014/main" id="{854BDE1A-6ECB-6C47-B5C2-FC7887BBBE2E}"/>
              </a:ext>
            </a:extLst>
          </p:cNvPr>
          <p:cNvSpPr txBox="1"/>
          <p:nvPr/>
        </p:nvSpPr>
        <p:spPr>
          <a:xfrm>
            <a:off x="1458679" y="2586038"/>
            <a:ext cx="4608505" cy="3867298"/>
          </a:xfrm>
          <a:prstGeom prst="rect">
            <a:avLst/>
          </a:prstGeom>
          <a:noFill/>
          <a:ln cap="flat">
            <a:noFill/>
          </a:ln>
          <a:effectLst>
            <a:outerShdw dist="22997" dir="5400000" algn="tl">
              <a:srgbClr val="000000">
                <a:alpha val="35000"/>
              </a:srgbClr>
            </a:outerShdw>
          </a:effectLst>
        </p:spPr>
        <p:txBody>
          <a:bodyPr vert="horz" wrap="square" lIns="91440" tIns="45720" rIns="91440" bIns="45720" anchor="t" anchorCtr="0" compatLnSpc="1">
            <a:noAutofit/>
          </a:bodyPr>
          <a:lstStyle/>
          <a:p>
            <a:pPr lvl="0" algn="just" defTabSz="457200">
              <a:lnSpc>
                <a:spcPct val="150000"/>
              </a:lnSpc>
              <a:spcBef>
                <a:spcPts val="1100"/>
              </a:spcBef>
              <a:defRPr sz="1800" b="0" i="0" u="none" strike="noStrike" kern="0" cap="none" spc="0" baseline="0">
                <a:solidFill>
                  <a:srgbClr val="000000"/>
                </a:solidFill>
                <a:uFillTx/>
              </a:defRPr>
            </a:pPr>
            <a:r>
              <a:rPr lang="pt-BR" sz="1400" u="sng" dirty="0">
                <a:solidFill>
                  <a:srgbClr val="7F7F7F"/>
                </a:solidFill>
                <a:latin typeface="Tahoma"/>
              </a:rPr>
              <a:t>1ª parcela: </a:t>
            </a:r>
          </a:p>
          <a:p>
            <a:pPr marL="0" lvl="1" indent="-342900" algn="just" defTabSz="457200">
              <a:lnSpc>
                <a:spcPct val="150000"/>
              </a:lnSpc>
              <a:buFont typeface="Arial" panose="020B0604020202020204" pitchFamily="34" charset="0"/>
              <a:buChar char="•"/>
              <a:defRPr sz="1800" b="0" i="0" u="none" strike="noStrike" kern="0" cap="none" spc="0" baseline="0">
                <a:solidFill>
                  <a:srgbClr val="000000"/>
                </a:solidFill>
                <a:uFillTx/>
              </a:defRPr>
            </a:pPr>
            <a:r>
              <a:rPr lang="pt-BR" sz="1400" dirty="0">
                <a:solidFill>
                  <a:srgbClr val="7F7F7F"/>
                </a:solidFill>
                <a:latin typeface="Tahoma"/>
              </a:rPr>
              <a:t>Aporte de contrapartida financeira em conta exclusiva, proporcional aos recursos de subvenção a serem liberados;</a:t>
            </a:r>
          </a:p>
          <a:p>
            <a:pPr marL="0" lvl="1" indent="-342900" algn="just" defTabSz="457200">
              <a:lnSpc>
                <a:spcPct val="150000"/>
              </a:lnSpc>
              <a:buFont typeface="Arial" panose="020B0604020202020204" pitchFamily="34" charset="0"/>
              <a:buChar char="•"/>
              <a:defRPr sz="1800" b="0" i="0" u="none" strike="noStrike" kern="0" cap="none" spc="0" baseline="0">
                <a:solidFill>
                  <a:srgbClr val="000000"/>
                </a:solidFill>
                <a:uFillTx/>
              </a:defRPr>
            </a:pPr>
            <a:r>
              <a:rPr lang="pt-PT" sz="1400" dirty="0">
                <a:solidFill>
                  <a:srgbClr val="7F7F7F"/>
                </a:solidFill>
                <a:latin typeface="Tahoma"/>
              </a:rPr>
              <a:t>Regularidade fiscal, conforme </a:t>
            </a:r>
            <a:r>
              <a:rPr lang="pt-PT" sz="1400" dirty="0" err="1">
                <a:solidFill>
                  <a:srgbClr val="7F7F7F"/>
                </a:solidFill>
                <a:latin typeface="Tahoma"/>
              </a:rPr>
              <a:t>Art</a:t>
            </a:r>
            <a:r>
              <a:rPr lang="pt-PT" sz="1400" dirty="0">
                <a:solidFill>
                  <a:srgbClr val="7F7F7F"/>
                </a:solidFill>
                <a:latin typeface="Tahoma"/>
              </a:rPr>
              <a:t>. 23 da Lei 11.196/05;</a:t>
            </a:r>
          </a:p>
          <a:p>
            <a:pPr marL="0" lvl="1" indent="-342900" algn="just" defTabSz="457200">
              <a:lnSpc>
                <a:spcPct val="150000"/>
              </a:lnSpc>
              <a:buFont typeface="Arial" panose="020B0604020202020204" pitchFamily="34" charset="0"/>
              <a:buChar char="•"/>
              <a:defRPr sz="1800" b="0" i="0" u="none" strike="noStrike" kern="0" cap="none" spc="0" baseline="0">
                <a:solidFill>
                  <a:srgbClr val="000000"/>
                </a:solidFill>
                <a:uFillTx/>
              </a:defRPr>
            </a:pPr>
            <a:r>
              <a:rPr lang="pt-BR" sz="1400" dirty="0">
                <a:solidFill>
                  <a:srgbClr val="7F7F7F"/>
                </a:solidFill>
                <a:latin typeface="Tahoma"/>
              </a:rPr>
              <a:t>Outras condicionantes previstas no Termo de Outorga.</a:t>
            </a:r>
          </a:p>
          <a:p>
            <a:pPr marL="342900" marR="0" lvl="1" indent="-34290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1300" b="0" i="0" u="none" strike="noStrike" kern="1200" cap="none" spc="0" baseline="0" dirty="0">
              <a:solidFill>
                <a:srgbClr val="7F7F7F"/>
              </a:solidFill>
              <a:uFillTx/>
              <a:latin typeface="Tahoma"/>
            </a:endParaRPr>
          </a:p>
          <a:p>
            <a:pPr marL="0" marR="0" lvl="1" indent="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1300" b="0" i="0" u="none" strike="noStrike" kern="1200" cap="none" spc="0" baseline="0" dirty="0">
              <a:solidFill>
                <a:srgbClr val="7F7F7F"/>
              </a:solidFill>
              <a:uFillTx/>
              <a:latin typeface="Tahoma"/>
            </a:endParaRPr>
          </a:p>
          <a:p>
            <a:pPr marL="342900" marR="0" lvl="1" indent="-342900" algn="just" defTabSz="457200" rtl="0" fontAlgn="auto" hangingPunct="1">
              <a:lnSpc>
                <a:spcPct val="130000"/>
              </a:lnSpc>
              <a:spcBef>
                <a:spcPts val="500"/>
              </a:spcBef>
              <a:spcAft>
                <a:spcPts val="0"/>
              </a:spcAft>
              <a:buNone/>
              <a:tabLst/>
              <a:defRPr sz="500" b="0" i="0" u="none" strike="noStrike" kern="0" cap="none" spc="0" baseline="0">
                <a:solidFill>
                  <a:srgbClr val="000000"/>
                </a:solidFill>
                <a:uFillTx/>
              </a:defRPr>
            </a:pPr>
            <a:endParaRPr lang="pt-BR" sz="1300" b="0" i="0" u="none" strike="noStrike" kern="1200" cap="none" spc="0" baseline="0" dirty="0">
              <a:solidFill>
                <a:srgbClr val="7F7F7F"/>
              </a:solidFill>
              <a:uFillTx/>
              <a:latin typeface="Tahoma"/>
            </a:endParaRPr>
          </a:p>
          <a:p>
            <a:pPr marL="742950" marR="0" lvl="1" indent="-285750" algn="just" defTabSz="457200" rtl="0" fontAlgn="auto" hangingPunct="1">
              <a:lnSpc>
                <a:spcPct val="70000"/>
              </a:lnSpc>
              <a:spcBef>
                <a:spcPts val="300"/>
              </a:spcBef>
              <a:spcAft>
                <a:spcPts val="0"/>
              </a:spcAft>
              <a:buNone/>
              <a:tabLst/>
              <a:defRPr sz="1800" b="0" i="0" u="none" strike="noStrike" kern="0" cap="none" spc="0" baseline="0">
                <a:solidFill>
                  <a:srgbClr val="000000"/>
                </a:solidFill>
                <a:uFillTx/>
              </a:defRPr>
            </a:pPr>
            <a:endParaRPr lang="pt-BR" sz="1300" b="0" i="0" u="none" strike="noStrike" kern="1200" cap="none" spc="0" baseline="0" dirty="0">
              <a:solidFill>
                <a:srgbClr val="000000"/>
              </a:solidFill>
              <a:uFillTx/>
              <a:latin typeface="Verdana" pitchFamily="3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3514</TotalTime>
  <Words>5205</Words>
  <Application>Microsoft Macintosh PowerPoint</Application>
  <PresentationFormat>Widescreen</PresentationFormat>
  <Paragraphs>454</Paragraphs>
  <Slides>42</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42</vt:i4>
      </vt:variant>
    </vt:vector>
  </HeadingPairs>
  <TitlesOfParts>
    <vt:vector size="49" baseType="lpstr">
      <vt:lpstr>Arial</vt:lpstr>
      <vt:lpstr>Calibri</vt:lpstr>
      <vt:lpstr>CIDFont+F2</vt:lpstr>
      <vt:lpstr>Tahoma</vt:lpstr>
      <vt:lpstr>Times New Roman</vt:lpstr>
      <vt:lpstr>Verdana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Camila Moletta</dc:creator>
  <cp:lastModifiedBy>Microsoft Office User</cp:lastModifiedBy>
  <cp:revision>242</cp:revision>
  <dcterms:created xsi:type="dcterms:W3CDTF">2013-11-12T13:20:39Z</dcterms:created>
  <dcterms:modified xsi:type="dcterms:W3CDTF">2022-10-24T16:26:27Z</dcterms:modified>
</cp:coreProperties>
</file>