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81" r:id="rId2"/>
  </p:sldMasterIdLst>
  <p:notesMasterIdLst>
    <p:notesMasterId r:id="rId14"/>
  </p:notesMasterIdLst>
  <p:handoutMasterIdLst>
    <p:handoutMasterId r:id="rId15"/>
  </p:handoutMasterIdLst>
  <p:sldIdLst>
    <p:sldId id="425" r:id="rId3"/>
    <p:sldId id="450" r:id="rId4"/>
    <p:sldId id="435" r:id="rId5"/>
    <p:sldId id="442" r:id="rId6"/>
    <p:sldId id="418" r:id="rId7"/>
    <p:sldId id="444" r:id="rId8"/>
    <p:sldId id="446" r:id="rId9"/>
    <p:sldId id="436" r:id="rId10"/>
    <p:sldId id="454" r:id="rId11"/>
    <p:sldId id="453" r:id="rId12"/>
    <p:sldId id="438" r:id="rId13"/>
  </p:sldIdLst>
  <p:sldSz cx="12192000" cy="6858000"/>
  <p:notesSz cx="7099300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DF4"/>
          </a:solidFill>
        </a:fill>
      </a:tcStyle>
    </a:wholeTbl>
    <a:band1H>
      <a:tcStyle>
        <a:tcBdr/>
        <a:fill>
          <a:solidFill>
            <a:srgbClr val="D0D8E8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0D8E8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F81BD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F81BD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F81BD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F81BD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76361" cy="512173"/>
          </a:xfrm>
          <a:prstGeom prst="rect">
            <a:avLst/>
          </a:prstGeom>
          <a:noFill/>
          <a:ln>
            <a:noFill/>
          </a:ln>
        </p:spPr>
        <p:txBody>
          <a:bodyPr vert="horz" wrap="square" lIns="94686" tIns="47338" rIns="94686" bIns="47338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Espaço Reservado para Data 2"/>
          <p:cNvSpPr txBox="1">
            <a:spLocks noGrp="1"/>
          </p:cNvSpPr>
          <p:nvPr>
            <p:ph type="dt" sz="quarter" idx="1"/>
          </p:nvPr>
        </p:nvSpPr>
        <p:spPr>
          <a:xfrm>
            <a:off x="4021293" y="0"/>
            <a:ext cx="3076361" cy="512173"/>
          </a:xfrm>
          <a:prstGeom prst="rect">
            <a:avLst/>
          </a:prstGeom>
          <a:noFill/>
          <a:ln>
            <a:noFill/>
          </a:ln>
        </p:spPr>
        <p:txBody>
          <a:bodyPr vert="horz" wrap="square" lIns="94686" tIns="47338" rIns="94686" bIns="47338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F970D99-236C-474A-BF72-4C8D4CC39CB2}" type="datetime1">
              <a:rPr lang="pt-B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20/06/2022</a:t>
            </a:fld>
            <a:endParaRPr lang="pt-B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Espaço Reservado para Rodapé 3"/>
          <p:cNvSpPr txBox="1">
            <a:spLocks noGrp="1"/>
          </p:cNvSpPr>
          <p:nvPr>
            <p:ph type="ftr" sz="quarter" idx="2"/>
          </p:nvPr>
        </p:nvSpPr>
        <p:spPr>
          <a:xfrm>
            <a:off x="0" y="9720675"/>
            <a:ext cx="3076361" cy="512173"/>
          </a:xfrm>
          <a:prstGeom prst="rect">
            <a:avLst/>
          </a:prstGeom>
          <a:noFill/>
          <a:ln>
            <a:noFill/>
          </a:ln>
        </p:spPr>
        <p:txBody>
          <a:bodyPr vert="horz" wrap="square" lIns="94686" tIns="47338" rIns="94686" bIns="47338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Espaço Reservado para Número de Slide 4"/>
          <p:cNvSpPr txBox="1">
            <a:spLocks noGrp="1"/>
          </p:cNvSpPr>
          <p:nvPr>
            <p:ph type="sldNum" sz="quarter" idx="3"/>
          </p:nvPr>
        </p:nvSpPr>
        <p:spPr>
          <a:xfrm>
            <a:off x="4021293" y="9720675"/>
            <a:ext cx="3076361" cy="512173"/>
          </a:xfrm>
          <a:prstGeom prst="rect">
            <a:avLst/>
          </a:prstGeom>
          <a:noFill/>
          <a:ln>
            <a:noFill/>
          </a:ln>
        </p:spPr>
        <p:txBody>
          <a:bodyPr vert="horz" wrap="square" lIns="94686" tIns="47338" rIns="94686" bIns="47338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56DBEBA-AAA7-4204-A9F4-B31532351CB8}" type="slidenum">
              <a:t>‹nº›</a:t>
            </a:fld>
            <a:endParaRPr lang="pt-B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025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4686" tIns="47338" rIns="94686" bIns="47338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pt-BR"/>
          </a:p>
        </p:txBody>
      </p:sp>
      <p:sp>
        <p:nvSpPr>
          <p:cNvPr id="3" name="Espaço Reservado para Data 2"/>
          <p:cNvSpPr txBox="1">
            <a:spLocks noGrp="1"/>
          </p:cNvSpPr>
          <p:nvPr>
            <p:ph type="dt" idx="1"/>
          </p:nvPr>
        </p:nvSpPr>
        <p:spPr>
          <a:xfrm>
            <a:off x="4021293" y="0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4686" tIns="47338" rIns="94686" bIns="47338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03D4D1BC-4ADE-415E-B858-B10BE8B1D2BB}" type="datetime1">
              <a:rPr lang="pt-BR"/>
              <a:pPr lvl="0"/>
              <a:t>20/06/2022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Espaço Reservado para Anotações 4"/>
          <p:cNvSpPr txBox="1">
            <a:spLocks noGrp="1"/>
          </p:cNvSpPr>
          <p:nvPr>
            <p:ph type="body" sz="quarter" idx="3"/>
          </p:nvPr>
        </p:nvSpPr>
        <p:spPr>
          <a:xfrm>
            <a:off x="709931" y="4861444"/>
            <a:ext cx="5679438" cy="4605576"/>
          </a:xfrm>
          <a:prstGeom prst="rect">
            <a:avLst/>
          </a:prstGeom>
          <a:noFill/>
          <a:ln>
            <a:noFill/>
          </a:ln>
        </p:spPr>
        <p:txBody>
          <a:bodyPr vert="horz" wrap="square" lIns="94686" tIns="47338" rIns="94686" bIns="47338" anchor="t" anchorCtr="0" compatLnSpc="1">
            <a:no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 txBox="1">
            <a:spLocks noGrp="1"/>
          </p:cNvSpPr>
          <p:nvPr>
            <p:ph type="ftr" sz="quarter" idx="4"/>
          </p:nvPr>
        </p:nvSpPr>
        <p:spPr>
          <a:xfrm>
            <a:off x="0" y="9721105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4686" tIns="47338" rIns="94686" bIns="47338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Espaço Reservado para Número de Slide 6"/>
          <p:cNvSpPr txBox="1">
            <a:spLocks noGrp="1"/>
          </p:cNvSpPr>
          <p:nvPr>
            <p:ph type="sldNum" sz="quarter" idx="5"/>
          </p:nvPr>
        </p:nvSpPr>
        <p:spPr>
          <a:xfrm>
            <a:off x="4021293" y="9721105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4686" tIns="47338" rIns="94686" bIns="47338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ED57E47-DD16-4D08-96A6-85A9ECC76DBE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5707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t-BR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t-BR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t-BR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t-BR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t-BR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 txBox="1"/>
          <p:nvPr/>
        </p:nvSpPr>
        <p:spPr>
          <a:xfrm>
            <a:off x="4021293" y="9721105"/>
            <a:ext cx="3076361" cy="5117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4686" tIns="47338" rIns="94686" bIns="47338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0E1A6B2-3CA7-446F-A87E-0EE5EE07FAB7}" type="slidenum">
              <a:t>3</a:t>
            </a:fld>
            <a:endParaRPr lang="pt-B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 txBox="1"/>
          <p:nvPr/>
        </p:nvSpPr>
        <p:spPr>
          <a:xfrm>
            <a:off x="4021293" y="9721105"/>
            <a:ext cx="3076361" cy="5117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4686" tIns="47338" rIns="94686" bIns="47338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B604859-48E3-40C1-AB57-C0E7C3DD4105}" type="slidenum">
              <a:t>4</a:t>
            </a:fld>
            <a:endParaRPr lang="pt-B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 txBox="1"/>
          <p:nvPr/>
        </p:nvSpPr>
        <p:spPr>
          <a:xfrm>
            <a:off x="4021293" y="9721105"/>
            <a:ext cx="3076361" cy="5117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4686" tIns="47338" rIns="94686" bIns="47338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D0A07D4-FF3F-4F96-951E-9A3C5B55E5DA}" type="slidenum">
              <a:t>5</a:t>
            </a:fld>
            <a:endParaRPr lang="pt-B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 txBox="1"/>
          <p:nvPr/>
        </p:nvSpPr>
        <p:spPr>
          <a:xfrm>
            <a:off x="4021293" y="9721105"/>
            <a:ext cx="3076361" cy="5117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4686" tIns="47338" rIns="94686" bIns="47338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E5557B9-FE24-430D-AF0C-1631A1D81689}" type="slidenum">
              <a:t>6</a:t>
            </a:fld>
            <a:endParaRPr lang="pt-B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 txBox="1"/>
          <p:nvPr/>
        </p:nvSpPr>
        <p:spPr>
          <a:xfrm>
            <a:off x="4021293" y="9721105"/>
            <a:ext cx="3076361" cy="5117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4686" tIns="47338" rIns="94686" bIns="47338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A5A5C06-D916-4F31-BE16-35346D441656}" type="slidenum">
              <a:t>8</a:t>
            </a:fld>
            <a:endParaRPr lang="pt-B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 txBox="1"/>
          <p:nvPr/>
        </p:nvSpPr>
        <p:spPr>
          <a:xfrm>
            <a:off x="4021293" y="9721105"/>
            <a:ext cx="3076361" cy="5117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4686" tIns="47338" rIns="94686" bIns="47338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B1DA5C8-C53C-4FCD-9FB1-CA7E0F97FC9A}" type="slidenum">
              <a:t>9</a:t>
            </a:fld>
            <a:endParaRPr lang="pt-B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9268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 txBox="1"/>
          <p:nvPr/>
        </p:nvSpPr>
        <p:spPr>
          <a:xfrm>
            <a:off x="4021293" y="9721105"/>
            <a:ext cx="3076361" cy="5117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4686" tIns="47338" rIns="94686" bIns="47338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B1DA5C8-C53C-4FCD-9FB1-CA7E0F97FC9A}" type="slidenum">
              <a:t>10</a:t>
            </a:fld>
            <a:endParaRPr lang="pt-B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2744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 txBox="1"/>
          <p:nvPr/>
        </p:nvSpPr>
        <p:spPr>
          <a:xfrm>
            <a:off x="4021293" y="9721105"/>
            <a:ext cx="3076361" cy="5117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4686" tIns="47338" rIns="94686" bIns="47338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1EA4013-08B9-41CD-A9E7-A345DAF448EE}" type="slidenum">
              <a:t>11</a:t>
            </a:fld>
            <a:endParaRPr lang="pt-B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3D14B73-A308-4278-8E06-C6A06335CA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342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3D14B73-A308-4278-8E06-C6A06335CA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499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3D14B73-A308-4278-8E06-C6A06335CA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4213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5951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CC1CD1-AE10-472C-84F3-EFB7B59470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25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CC1CD1-AE10-472C-84F3-EFB7B59470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641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CC1CD1-AE10-472C-84F3-EFB7B59470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435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CC1CD1-AE10-472C-84F3-EFB7B59470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267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CC1CD1-AE10-472C-84F3-EFB7B59470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42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CC1CD1-AE10-472C-84F3-EFB7B59470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855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CC1CD1-AE10-472C-84F3-EFB7B59470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27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3D14B73-A308-4278-8E06-C6A06335CA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35865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CC1CD1-AE10-472C-84F3-EFB7B59470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55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CC1CD1-AE10-472C-84F3-EFB7B59470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7927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CC1CD1-AE10-472C-84F3-EFB7B59470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536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CC1CD1-AE10-472C-84F3-EFB7B59470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55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5"/>
          <p:cNvSpPr txBox="1">
            <a:spLocks noGrp="1"/>
          </p:cNvSpPr>
          <p:nvPr>
            <p:ph type="title"/>
          </p:nvPr>
        </p:nvSpPr>
        <p:spPr>
          <a:xfrm>
            <a:off x="540483" y="-116695"/>
            <a:ext cx="10972800" cy="887452"/>
          </a:xfrm>
        </p:spPr>
        <p:txBody>
          <a:bodyPr anchor="b" anchorCtr="0">
            <a:noAutofit/>
          </a:bodyPr>
          <a:lstStyle>
            <a:lvl1pPr algn="l">
              <a:defRPr sz="3200">
                <a:solidFill>
                  <a:srgbClr val="DD4F05"/>
                </a:solidFill>
                <a:cs typeface="Tahoma"/>
              </a:defRPr>
            </a:lvl1pPr>
          </a:lstStyle>
          <a:p>
            <a:pPr lvl="0"/>
            <a:r>
              <a:rPr lang="-"/>
              <a:t>Click to edit Master subtitle style</a:t>
            </a:r>
            <a:endParaRPr lang="en-US"/>
          </a:p>
        </p:txBody>
      </p:sp>
      <p:sp>
        <p:nvSpPr>
          <p:cNvPr id="6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39752" y="1324847"/>
            <a:ext cx="10972800" cy="4525905"/>
          </a:xfrm>
        </p:spPr>
        <p:txBody>
          <a:bodyPr/>
          <a:lstStyle>
            <a:lvl1pPr>
              <a:spcBef>
                <a:spcPts val="400"/>
              </a:spcBef>
              <a:defRPr sz="1600">
                <a:solidFill>
                  <a:srgbClr val="8A8C8E"/>
                </a:solidFill>
              </a:defRPr>
            </a:lvl1pPr>
            <a:lvl2pPr>
              <a:spcBef>
                <a:spcPts val="300"/>
              </a:spcBef>
              <a:defRPr sz="1400">
                <a:solidFill>
                  <a:srgbClr val="8A8C8E"/>
                </a:solidFill>
              </a:defRPr>
            </a:lvl2pPr>
            <a:lvl3pPr>
              <a:spcBef>
                <a:spcPts val="300"/>
              </a:spcBef>
              <a:defRPr sz="1200">
                <a:solidFill>
                  <a:srgbClr val="8A8C8E"/>
                </a:solidFill>
              </a:defRPr>
            </a:lvl3pPr>
            <a:lvl4pPr>
              <a:spcBef>
                <a:spcPts val="300"/>
              </a:spcBef>
              <a:defRPr sz="1100">
                <a:solidFill>
                  <a:srgbClr val="8A8C8E"/>
                </a:solidFill>
              </a:defRPr>
            </a:lvl4pPr>
            <a:lvl5pPr>
              <a:spcBef>
                <a:spcPts val="300"/>
              </a:spcBef>
              <a:defRPr sz="1100">
                <a:solidFill>
                  <a:srgbClr val="8A8C8E"/>
                </a:solidFill>
              </a:defRPr>
            </a:lvl5pPr>
          </a:lstStyle>
          <a:p>
            <a:pPr lvl="0"/>
            <a:r>
              <a:rPr lang="-"/>
              <a:t>Click to edit Master text styles</a:t>
            </a:r>
          </a:p>
          <a:p>
            <a:pPr lvl="1"/>
            <a:r>
              <a:rPr lang="-"/>
              <a:t>Second level</a:t>
            </a:r>
          </a:p>
          <a:p>
            <a:pPr lvl="2"/>
            <a:r>
              <a:rPr lang="-"/>
              <a:t>Third level</a:t>
            </a:r>
          </a:p>
          <a:p>
            <a:pPr lvl="3"/>
            <a:r>
              <a:rPr lang="-"/>
              <a:t>Fourth level</a:t>
            </a:r>
          </a:p>
          <a:p>
            <a:pPr lvl="4"/>
            <a:r>
              <a:rPr lang="-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93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94394A-7E05-4F48-A724-A8B497BC0E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9828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0C47E71-FCDB-40F3-92B1-FD02C7BCD4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3503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77E9990-A2A6-4B34-9D07-156D756A0D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0198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3D14B73-A308-4278-8E06-C6A06335CA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9480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220231E-9E42-427D-BC62-166FA5659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483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B5A86CA-3B9F-46F0-BC8C-77480D669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8190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1F88C2E-D52A-4F6F-A4B6-0CD8985104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513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E3D14B73-A308-4278-8E06-C6A06335CA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990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66CC1CD1-AE10-472C-84F3-EFB7B59470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15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4"/>
          <p:cNvSpPr txBox="1"/>
          <p:nvPr/>
        </p:nvSpPr>
        <p:spPr>
          <a:xfrm>
            <a:off x="2707843" y="2048443"/>
            <a:ext cx="2592287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dirty="0">
                <a:solidFill>
                  <a:srgbClr val="000000"/>
                </a:solidFill>
                <a:latin typeface="Calibri"/>
              </a:rPr>
              <a:t>NOME DA EMPRESA</a:t>
            </a:r>
          </a:p>
        </p:txBody>
      </p:sp>
      <p:sp>
        <p:nvSpPr>
          <p:cNvPr id="5" name="CaixaDeTexto 8"/>
          <p:cNvSpPr txBox="1"/>
          <p:nvPr/>
        </p:nvSpPr>
        <p:spPr>
          <a:xfrm>
            <a:off x="7133493" y="2048442"/>
            <a:ext cx="2592287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dirty="0">
                <a:solidFill>
                  <a:srgbClr val="000000"/>
                </a:solidFill>
                <a:latin typeface="Calibri"/>
              </a:rPr>
              <a:t>LOGOTIPO DA EMPRESA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 txBox="1"/>
          <p:nvPr/>
        </p:nvSpPr>
        <p:spPr>
          <a:xfrm>
            <a:off x="1880324" y="13706"/>
            <a:ext cx="8421303" cy="8874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defTabSz="457200">
              <a:lnSpc>
                <a:spcPct val="8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dirty="0" err="1" smtClean="0">
                <a:solidFill>
                  <a:srgbClr val="DD4F05"/>
                </a:solidFill>
                <a:latin typeface="Tahoma"/>
                <a:cs typeface="Tahoma"/>
              </a:rPr>
              <a:t>Projeções</a:t>
            </a:r>
            <a:r>
              <a:rPr lang="en-US" sz="3200" dirty="0" smtClean="0">
                <a:solidFill>
                  <a:srgbClr val="DD4F05"/>
                </a:solidFill>
                <a:latin typeface="Tahoma"/>
                <a:cs typeface="Tahoma"/>
              </a:rPr>
              <a:t> </a:t>
            </a:r>
            <a:r>
              <a:rPr lang="en-US" sz="3200" dirty="0" err="1" smtClean="0">
                <a:solidFill>
                  <a:srgbClr val="DD4F05"/>
                </a:solidFill>
                <a:latin typeface="Tahoma"/>
                <a:cs typeface="Tahoma"/>
              </a:rPr>
              <a:t>financeiras</a:t>
            </a:r>
            <a:endParaRPr lang="en-US" sz="3200" dirty="0">
              <a:solidFill>
                <a:srgbClr val="DD4F05"/>
              </a:solidFill>
              <a:latin typeface="Tahoma"/>
              <a:cs typeface="Tahoma"/>
            </a:endParaRPr>
          </a:p>
        </p:txBody>
      </p:sp>
      <p:graphicFrame>
        <p:nvGraphicFramePr>
          <p:cNvPr id="4" name="Group 289"/>
          <p:cNvGraphicFramePr>
            <a:graphicFrameLocks noGrp="1"/>
          </p:cNvGraphicFramePr>
          <p:nvPr/>
        </p:nvGraphicFramePr>
        <p:xfrm>
          <a:off x="1919533" y="2996955"/>
          <a:ext cx="5756152" cy="2447171"/>
        </p:xfrm>
        <a:graphic>
          <a:graphicData uri="http://schemas.openxmlformats.org/drawingml/2006/table">
            <a:tbl>
              <a:tblPr firstRow="1" firstCol="1">
                <a:effectLst/>
                <a:tableStyleId>{5C22544A-7EE6-4342-B048-85BDC9FD1C3A}</a:tableStyleId>
              </a:tblPr>
              <a:tblGrid>
                <a:gridCol w="1452688">
                  <a:extLst>
                    <a:ext uri="{9D8B030D-6E8A-4147-A177-3AD203B41FA5}">
                      <a16:colId xmlns:a16="http://schemas.microsoft.com/office/drawing/2014/main" val="2794991995"/>
                    </a:ext>
                  </a:extLst>
                </a:gridCol>
                <a:gridCol w="1091840">
                  <a:extLst>
                    <a:ext uri="{9D8B030D-6E8A-4147-A177-3AD203B41FA5}">
                      <a16:colId xmlns:a16="http://schemas.microsoft.com/office/drawing/2014/main" val="3768795838"/>
                    </a:ext>
                  </a:extLst>
                </a:gridCol>
                <a:gridCol w="1119809">
                  <a:extLst>
                    <a:ext uri="{9D8B030D-6E8A-4147-A177-3AD203B41FA5}">
                      <a16:colId xmlns:a16="http://schemas.microsoft.com/office/drawing/2014/main" val="1363902926"/>
                    </a:ext>
                  </a:extLst>
                </a:gridCol>
                <a:gridCol w="986654">
                  <a:extLst>
                    <a:ext uri="{9D8B030D-6E8A-4147-A177-3AD203B41FA5}">
                      <a16:colId xmlns:a16="http://schemas.microsoft.com/office/drawing/2014/main" val="1726347297"/>
                    </a:ext>
                  </a:extLst>
                </a:gridCol>
                <a:gridCol w="1105161">
                  <a:extLst>
                    <a:ext uri="{9D8B030D-6E8A-4147-A177-3AD203B41FA5}">
                      <a16:colId xmlns:a16="http://schemas.microsoft.com/office/drawing/2014/main" val="265113086"/>
                    </a:ext>
                  </a:extLst>
                </a:gridCol>
              </a:tblGrid>
              <a:tr h="558433"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000" u="none" strike="noStrike" cap="none" baseline="0"/>
                        <a:t> </a:t>
                      </a: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1" i="0" u="none" strike="noStrike" cap="none" baseline="0" dirty="0" err="1" smtClean="0">
                          <a:solidFill>
                            <a:srgbClr val="FFFFFF"/>
                          </a:solidFill>
                          <a:latin typeface="+mn-lt"/>
                        </a:rPr>
                        <a:t>Ano</a:t>
                      </a:r>
                      <a:r>
                        <a:rPr lang="en-US" sz="1600" b="1" i="0" u="none" strike="noStrike" cap="none" baseline="0" dirty="0" smtClean="0">
                          <a:solidFill>
                            <a:srgbClr val="FFFFFF"/>
                          </a:solidFill>
                          <a:latin typeface="+mn-lt"/>
                        </a:rPr>
                        <a:t> -1 (R)</a:t>
                      </a:r>
                      <a:endParaRPr lang="en-US" sz="1600" b="0" i="0" u="none" strike="noStrike" cap="none" baseline="0" dirty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u="none" strike="noStrike" cap="none" baseline="0" dirty="0" err="1" smtClean="0"/>
                        <a:t>Ano</a:t>
                      </a:r>
                      <a:r>
                        <a:rPr lang="en-US" sz="1600" u="none" strike="noStrike" cap="none" baseline="0" dirty="0" smtClean="0"/>
                        <a:t> 0 (E)</a:t>
                      </a:r>
                      <a:endParaRPr lang="en-US" sz="1600" b="0" i="0" u="none" strike="noStrike" cap="none" baseline="0" dirty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u="none" strike="noStrike" cap="none" baseline="0" dirty="0" err="1" smtClean="0"/>
                        <a:t>Ano</a:t>
                      </a:r>
                      <a:r>
                        <a:rPr lang="en-US" sz="1600" u="none" strike="noStrike" cap="none" baseline="0" dirty="0" smtClean="0"/>
                        <a:t> 1(E)</a:t>
                      </a:r>
                      <a:endParaRPr lang="en-US" sz="1600" b="0" i="0" u="none" strike="noStrike" cap="none" baseline="0" dirty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u="none" strike="noStrike" cap="none" baseline="0" dirty="0" err="1" smtClean="0"/>
                        <a:t>Ano</a:t>
                      </a:r>
                      <a:r>
                        <a:rPr lang="en-US" sz="1600" u="none" strike="noStrike" cap="none" baseline="0" dirty="0" smtClean="0"/>
                        <a:t> 2(E)</a:t>
                      </a:r>
                      <a:endParaRPr lang="en-US" sz="1600" b="0" i="0" u="none" strike="noStrike" cap="none" baseline="0" dirty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6269"/>
                  </a:ext>
                </a:extLst>
              </a:tr>
              <a:tr h="323303"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400" u="none" strike="noStrike" cap="none" baseline="0"/>
                        <a:t>Receita Líquida</a:t>
                      </a:r>
                      <a:endParaRPr lang="en-US" sz="14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790545"/>
                  </a:ext>
                </a:extLst>
              </a:tr>
              <a:tr h="323303"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400" u="none" strike="noStrike" cap="none" baseline="0"/>
                        <a:t>Custos</a:t>
                      </a:r>
                      <a:endParaRPr lang="en-US" sz="14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743307"/>
                  </a:ext>
                </a:extLst>
              </a:tr>
              <a:tr h="364738"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400" b="1" u="none" strike="noStrike" kern="1200" cap="none" baseline="0">
                          <a:solidFill>
                            <a:srgbClr val="FFFFFF"/>
                          </a:solidFill>
                          <a:latin typeface="Calibri"/>
                        </a:rPr>
                        <a:t>Margem Bruta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145737"/>
                  </a:ext>
                </a:extLst>
              </a:tr>
              <a:tr h="499650"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400" u="none" strike="noStrike" cap="none" baseline="0"/>
                        <a:t>Despesas operacionais</a:t>
                      </a:r>
                      <a:endParaRPr lang="en-US" sz="14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519352"/>
                  </a:ext>
                </a:extLst>
              </a:tr>
              <a:tr h="323303"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400" u="none" strike="noStrike" cap="none" baseline="0"/>
                        <a:t>EBITDA</a:t>
                      </a:r>
                      <a:endParaRPr lang="en-US" sz="14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 dirty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606467"/>
                  </a:ext>
                </a:extLst>
              </a:tr>
            </a:tbl>
          </a:graphicData>
        </a:graphic>
      </p:graphicFrame>
      <p:graphicFrame>
        <p:nvGraphicFramePr>
          <p:cNvPr id="5" name="Group 289"/>
          <p:cNvGraphicFramePr>
            <a:graphicFrameLocks noGrp="1"/>
          </p:cNvGraphicFramePr>
          <p:nvPr/>
        </p:nvGraphicFramePr>
        <p:xfrm>
          <a:off x="1919533" y="1196749"/>
          <a:ext cx="5756152" cy="1697757"/>
        </p:xfrm>
        <a:graphic>
          <a:graphicData uri="http://schemas.openxmlformats.org/drawingml/2006/table">
            <a:tbl>
              <a:tblPr firstRow="1" firstCol="1">
                <a:effectLst/>
                <a:tableStyleId>{5C22544A-7EE6-4342-B048-85BDC9FD1C3A}</a:tableStyleId>
              </a:tblPr>
              <a:tblGrid>
                <a:gridCol w="1452688">
                  <a:extLst>
                    <a:ext uri="{9D8B030D-6E8A-4147-A177-3AD203B41FA5}">
                      <a16:colId xmlns:a16="http://schemas.microsoft.com/office/drawing/2014/main" val="3371438654"/>
                    </a:ext>
                  </a:extLst>
                </a:gridCol>
                <a:gridCol w="1091840">
                  <a:extLst>
                    <a:ext uri="{9D8B030D-6E8A-4147-A177-3AD203B41FA5}">
                      <a16:colId xmlns:a16="http://schemas.microsoft.com/office/drawing/2014/main" val="3193852205"/>
                    </a:ext>
                  </a:extLst>
                </a:gridCol>
                <a:gridCol w="1119809">
                  <a:extLst>
                    <a:ext uri="{9D8B030D-6E8A-4147-A177-3AD203B41FA5}">
                      <a16:colId xmlns:a16="http://schemas.microsoft.com/office/drawing/2014/main" val="2881975267"/>
                    </a:ext>
                  </a:extLst>
                </a:gridCol>
                <a:gridCol w="1078813">
                  <a:extLst>
                    <a:ext uri="{9D8B030D-6E8A-4147-A177-3AD203B41FA5}">
                      <a16:colId xmlns:a16="http://schemas.microsoft.com/office/drawing/2014/main" val="1549504296"/>
                    </a:ext>
                  </a:extLst>
                </a:gridCol>
                <a:gridCol w="1013002">
                  <a:extLst>
                    <a:ext uri="{9D8B030D-6E8A-4147-A177-3AD203B41FA5}">
                      <a16:colId xmlns:a16="http://schemas.microsoft.com/office/drawing/2014/main" val="12021851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1" i="0" u="none" strike="noStrike" cap="none" baseline="0" dirty="0" err="1" smtClean="0">
                          <a:solidFill>
                            <a:srgbClr val="FFFFFF"/>
                          </a:solidFill>
                          <a:latin typeface="+mn-lt"/>
                        </a:rPr>
                        <a:t>Ano</a:t>
                      </a:r>
                      <a:r>
                        <a:rPr lang="en-US" sz="1600" b="1" i="0" u="none" strike="noStrike" cap="none" baseline="0" dirty="0" smtClean="0">
                          <a:solidFill>
                            <a:srgbClr val="FFFFFF"/>
                          </a:solidFill>
                          <a:latin typeface="+mn-lt"/>
                        </a:rPr>
                        <a:t> -1 (R)</a:t>
                      </a:r>
                      <a:endParaRPr lang="en-US" sz="1600" b="0" i="0" u="none" strike="noStrike" cap="none" baseline="0" dirty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u="none" strike="noStrike" cap="none" baseline="0" dirty="0" err="1" smtClean="0"/>
                        <a:t>Ano</a:t>
                      </a:r>
                      <a:r>
                        <a:rPr lang="en-US" sz="1600" u="none" strike="noStrike" cap="none" baseline="0" dirty="0" smtClean="0"/>
                        <a:t> 0 (E)</a:t>
                      </a:r>
                      <a:endParaRPr lang="en-US" sz="1600" b="0" i="0" u="none" strike="noStrike" cap="none" baseline="0" dirty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u="none" strike="noStrike" cap="none" baseline="0" dirty="0" err="1" smtClean="0"/>
                        <a:t>Ano</a:t>
                      </a:r>
                      <a:r>
                        <a:rPr lang="en-US" sz="1600" u="none" strike="noStrike" cap="none" baseline="0" dirty="0" smtClean="0"/>
                        <a:t> 1(E)</a:t>
                      </a:r>
                      <a:endParaRPr lang="en-US" sz="1600" b="0" i="0" u="none" strike="noStrike" cap="none" baseline="0" dirty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u="none" strike="noStrike" cap="none" baseline="0" dirty="0" err="1" smtClean="0"/>
                        <a:t>Ano</a:t>
                      </a:r>
                      <a:r>
                        <a:rPr lang="en-US" sz="1600" u="none" strike="noStrike" cap="none" baseline="0" dirty="0" smtClean="0"/>
                        <a:t> 2(E)</a:t>
                      </a:r>
                      <a:endParaRPr lang="en-US" sz="1600" b="0" i="0" u="none" strike="noStrike" cap="none" baseline="0" dirty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555750"/>
                  </a:ext>
                </a:extLst>
              </a:tr>
              <a:tr h="384797"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400" u="none" strike="noStrike" cap="none" baseline="0"/>
                        <a:t>Quantidade Vendida</a:t>
                      </a:r>
                      <a:endParaRPr lang="en-US" sz="14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pt-B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 dirty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 dirty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986204"/>
                  </a:ext>
                </a:extLst>
              </a:tr>
              <a:tr h="288036"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400" u="none" strike="noStrike" cap="none" baseline="0"/>
                        <a:t>Preço</a:t>
                      </a:r>
                      <a:endParaRPr lang="en-US" sz="14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 dirty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 dirty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695092"/>
                  </a:ext>
                </a:extLst>
              </a:tr>
              <a:tr h="509037"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400" b="1" u="none" strike="noStrike" kern="1200" cap="none" baseline="0">
                          <a:solidFill>
                            <a:srgbClr val="FFFFFF"/>
                          </a:solidFill>
                          <a:latin typeface="Calibri"/>
                        </a:rPr>
                        <a:t>Custo unitário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 dirty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600" b="0" i="0" u="none" strike="noStrike" cap="none" baseline="0" dirty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6983"/>
                  </a:ext>
                </a:extLst>
              </a:tr>
            </a:tbl>
          </a:graphicData>
        </a:graphic>
      </p:graphicFrame>
      <p:sp>
        <p:nvSpPr>
          <p:cNvPr id="6" name="CaixaDeTexto 1"/>
          <p:cNvSpPr txBox="1"/>
          <p:nvPr/>
        </p:nvSpPr>
        <p:spPr>
          <a:xfrm>
            <a:off x="8404393" y="1700812"/>
            <a:ext cx="2156100" cy="2677655"/>
          </a:xfrm>
          <a:prstGeom prst="rect">
            <a:avLst/>
          </a:prstGeom>
          <a:noFill/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200" b="1">
                <a:solidFill>
                  <a:srgbClr val="000000"/>
                </a:solidFill>
                <a:latin typeface="Tahoma"/>
                <a:cs typeface="Tahoma"/>
              </a:rPr>
              <a:t>Obs.: </a:t>
            </a:r>
          </a:p>
          <a:p>
            <a:pPr marL="171450" indent="-17145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200" b="1">
                <a:solidFill>
                  <a:srgbClr val="000000"/>
                </a:solidFill>
                <a:latin typeface="Tahoma"/>
                <a:cs typeface="Tahoma"/>
              </a:rPr>
              <a:t>A apresentadas.</a:t>
            </a:r>
            <a:r>
              <a:rPr lang="pt-BR" sz="1200" b="1" kern="0">
                <a:solidFill>
                  <a:srgbClr val="000000"/>
                </a:solidFill>
                <a:latin typeface="Tahoma"/>
                <a:cs typeface="Tahoma"/>
              </a:rPr>
              <a:t> tabela ao lado é um modelo. Evite alterações. Adapte somente se necessário. </a:t>
            </a:r>
          </a:p>
          <a:p>
            <a:pPr marL="171450" indent="-17145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200" b="1" kern="0">
                <a:solidFill>
                  <a:srgbClr val="000000"/>
                </a:solidFill>
                <a:latin typeface="Tahoma"/>
                <a:cs typeface="Tahoma"/>
              </a:rPr>
              <a:t>Apresente os dados de quantidade, preço e custo somente para a solução principal. </a:t>
            </a:r>
          </a:p>
          <a:p>
            <a:pPr marL="171450" indent="-17145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200" b="1" kern="0">
                <a:solidFill>
                  <a:srgbClr val="000000"/>
                </a:solidFill>
                <a:latin typeface="Tahoma"/>
                <a:cs typeface="Tahoma"/>
              </a:rPr>
              <a:t>Tenha informações detalhadas para o caso de questionamentos sobre as projeções </a:t>
            </a:r>
            <a:endParaRPr lang="pt-BR" sz="1200" b="1">
              <a:solidFill>
                <a:srgbClr val="000000"/>
              </a:solidFill>
              <a:latin typeface="Tahoma"/>
              <a:cs typeface="Tahoma"/>
            </a:endParaRPr>
          </a:p>
        </p:txBody>
      </p:sp>
      <p:sp>
        <p:nvSpPr>
          <p:cNvPr id="7" name="Content Placeholder 3"/>
          <p:cNvSpPr txBox="1"/>
          <p:nvPr/>
        </p:nvSpPr>
        <p:spPr>
          <a:xfrm>
            <a:off x="1880324" y="5553996"/>
            <a:ext cx="8229600" cy="32008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>
              <a:lnSpc>
                <a:spcPct val="90000"/>
              </a:lnSpc>
              <a:spcBef>
                <a:spcPts val="4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600" dirty="0">
                <a:solidFill>
                  <a:srgbClr val="000000"/>
                </a:solidFill>
                <a:latin typeface="Calibri"/>
              </a:rPr>
              <a:t>R – realizado	E </a:t>
            </a:r>
            <a:r>
              <a:rPr lang="pt-BR" sz="1600" dirty="0" smtClean="0">
                <a:solidFill>
                  <a:srgbClr val="000000"/>
                </a:solidFill>
                <a:latin typeface="Calibri"/>
              </a:rPr>
              <a:t>– esperado                Ano 0 – inserir o ano de submissão da proposta</a:t>
            </a:r>
            <a:endParaRPr lang="pt-BR" sz="1600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562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1880324" y="13706"/>
            <a:ext cx="8421303" cy="8874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defTabSz="457200">
              <a:lnSpc>
                <a:spcPct val="8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>
                <a:solidFill>
                  <a:srgbClr val="DD4F05"/>
                </a:solidFill>
                <a:latin typeface="Tahoma"/>
                <a:cs typeface="Tahoma"/>
              </a:rPr>
              <a:t>Necessidade de recurso/Plano de Investimento</a:t>
            </a:r>
          </a:p>
        </p:txBody>
      </p:sp>
      <p:graphicFrame>
        <p:nvGraphicFramePr>
          <p:cNvPr id="3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338360"/>
              </p:ext>
            </p:extLst>
          </p:nvPr>
        </p:nvGraphicFramePr>
        <p:xfrm>
          <a:off x="3323375" y="1399881"/>
          <a:ext cx="5295792" cy="24943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643347">
                  <a:extLst>
                    <a:ext uri="{9D8B030D-6E8A-4147-A177-3AD203B41FA5}">
                      <a16:colId xmlns:a16="http://schemas.microsoft.com/office/drawing/2014/main" val="1280679614"/>
                    </a:ext>
                  </a:extLst>
                </a:gridCol>
                <a:gridCol w="1356302">
                  <a:extLst>
                    <a:ext uri="{9D8B030D-6E8A-4147-A177-3AD203B41FA5}">
                      <a16:colId xmlns:a16="http://schemas.microsoft.com/office/drawing/2014/main" val="3579840264"/>
                    </a:ext>
                  </a:extLst>
                </a:gridCol>
                <a:gridCol w="1296143">
                  <a:extLst>
                    <a:ext uri="{9D8B030D-6E8A-4147-A177-3AD203B41FA5}">
                      <a16:colId xmlns:a16="http://schemas.microsoft.com/office/drawing/2014/main" val="1973728487"/>
                    </a:ext>
                  </a:extLst>
                </a:gridCol>
              </a:tblGrid>
              <a:tr h="370844">
                <a:tc>
                  <a:txBody>
                    <a:bodyPr/>
                    <a:lstStyle/>
                    <a:p>
                      <a:pPr lvl="0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pt-BR" dirty="0" smtClean="0"/>
                        <a:t>Ano</a:t>
                      </a:r>
                      <a:r>
                        <a:rPr lang="pt-BR" baseline="0" dirty="0" smtClean="0"/>
                        <a:t> 1</a:t>
                      </a:r>
                      <a:r>
                        <a:rPr lang="pt-BR" dirty="0" smtClean="0"/>
                        <a:t> </a:t>
                      </a:r>
                      <a:r>
                        <a:rPr lang="pt-BR" dirty="0"/>
                        <a:t>(R$)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pt-BR" dirty="0" smtClean="0"/>
                        <a:t>Ano 2 </a:t>
                      </a:r>
                      <a:r>
                        <a:rPr lang="pt-BR" dirty="0"/>
                        <a:t>(R$)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4835550"/>
                  </a:ext>
                </a:extLst>
              </a:tr>
              <a:tr h="370844">
                <a:tc>
                  <a:txBody>
                    <a:bodyPr/>
                    <a:lstStyle/>
                    <a:p>
                      <a:pPr lvl="0"/>
                      <a:r>
                        <a:rPr lang="pt-BR" dirty="0"/>
                        <a:t>P,D&amp;I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531352"/>
                  </a:ext>
                </a:extLst>
              </a:tr>
              <a:tr h="370844">
                <a:tc>
                  <a:txBody>
                    <a:bodyPr/>
                    <a:lstStyle/>
                    <a:p>
                      <a:pPr lvl="0"/>
                      <a:r>
                        <a:rPr lang="pt-BR" dirty="0"/>
                        <a:t>Marketing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7321155"/>
                  </a:ext>
                </a:extLst>
              </a:tr>
              <a:tr h="370844">
                <a:tc>
                  <a:txBody>
                    <a:bodyPr/>
                    <a:lstStyle/>
                    <a:p>
                      <a:pPr lvl="0"/>
                      <a:r>
                        <a:rPr lang="pt-BR" dirty="0" smtClean="0"/>
                        <a:t>Escala e Expansão Operacional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939794"/>
                  </a:ext>
                </a:extLst>
              </a:tr>
              <a:tr h="370844">
                <a:tc>
                  <a:txBody>
                    <a:bodyPr/>
                    <a:lstStyle/>
                    <a:p>
                      <a:pPr marL="0" marR="0" lvl="0" indent="0" algn="l" defTabSz="4572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t-BR" dirty="0"/>
                        <a:t>Outros (especificar)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944616"/>
                  </a:ext>
                </a:extLst>
              </a:tr>
              <a:tr h="370844">
                <a:tc>
                  <a:txBody>
                    <a:bodyPr/>
                    <a:lstStyle/>
                    <a:p>
                      <a:pPr lvl="0"/>
                      <a:r>
                        <a:rPr lang="pt-BR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432812"/>
                  </a:ext>
                </a:extLst>
              </a:tr>
            </a:tbl>
          </a:graphicData>
        </a:graphic>
      </p:graphicFrame>
      <p:sp>
        <p:nvSpPr>
          <p:cNvPr id="4" name="Content Placeholder 3"/>
          <p:cNvSpPr txBox="1"/>
          <p:nvPr/>
        </p:nvSpPr>
        <p:spPr>
          <a:xfrm>
            <a:off x="1976170" y="4747209"/>
            <a:ext cx="8229600" cy="129614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342900" indent="-342900">
              <a:lnSpc>
                <a:spcPct val="80000"/>
              </a:lnSpc>
              <a:spcBef>
                <a:spcPts val="200"/>
              </a:spcBef>
              <a:buSzPct val="100000"/>
              <a:buFont typeface="Arial" pitchFamily="34"/>
              <a:buChar char="•"/>
              <a:defRPr sz="13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400">
                <a:solidFill>
                  <a:srgbClr val="000000"/>
                </a:solidFill>
                <a:latin typeface="Calibri"/>
              </a:rPr>
              <a:t>Deixe claro os principais objetivos da captação.</a:t>
            </a:r>
          </a:p>
          <a:p>
            <a:pPr marL="342900" indent="-342900">
              <a:lnSpc>
                <a:spcPct val="80000"/>
              </a:lnSpc>
              <a:spcBef>
                <a:spcPts val="200"/>
              </a:spcBef>
              <a:buSzPct val="100000"/>
              <a:buFont typeface="Arial" pitchFamily="34"/>
              <a:buChar char="•"/>
              <a:defRPr sz="13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400" kern="0">
                <a:solidFill>
                  <a:srgbClr val="000000"/>
                </a:solidFill>
                <a:latin typeface="Calibri"/>
              </a:rPr>
              <a:t>O salário dos colaboradores da empresa deve ser alocado de acordo com a atividade (ex: P,D&amp;I, Marketing, Outros)</a:t>
            </a:r>
            <a:endParaRPr lang="pt-BR" sz="1400">
              <a:solidFill>
                <a:srgbClr val="000000"/>
              </a:solidFill>
              <a:latin typeface="Calibri"/>
            </a:endParaRPr>
          </a:p>
          <a:p>
            <a:pPr marL="342900" indent="-342900">
              <a:lnSpc>
                <a:spcPct val="80000"/>
              </a:lnSpc>
              <a:spcBef>
                <a:spcPts val="200"/>
              </a:spcBef>
              <a:buSzPct val="100000"/>
              <a:buFont typeface="Arial" pitchFamily="34"/>
              <a:buChar char="•"/>
              <a:defRPr sz="13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400">
                <a:solidFill>
                  <a:srgbClr val="000000"/>
                </a:solidFill>
                <a:latin typeface="Calibri"/>
              </a:rPr>
              <a:t>Há necessidade de Follow-on? Quando, Quanto e Para quê?</a:t>
            </a:r>
          </a:p>
          <a:p>
            <a:pPr marL="342900" indent="-342900">
              <a:lnSpc>
                <a:spcPct val="80000"/>
              </a:lnSpc>
              <a:spcBef>
                <a:spcPts val="200"/>
              </a:spcBef>
              <a:buSzPct val="100000"/>
              <a:buFont typeface="Arial" pitchFamily="34"/>
              <a:buChar char="•"/>
              <a:defRPr sz="13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400">
                <a:solidFill>
                  <a:srgbClr val="000000"/>
                </a:solidFill>
                <a:latin typeface="Calibri"/>
              </a:rPr>
              <a:t>Explicite o pró-labore e a remuneração dos profissionais chave.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1880324" y="-27861"/>
            <a:ext cx="8421303" cy="8874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defTabSz="457200">
              <a:lnSpc>
                <a:spcPct val="8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>
                <a:solidFill>
                  <a:srgbClr val="DD4F05"/>
                </a:solidFill>
                <a:latin typeface="Tahoma"/>
                <a:cs typeface="Tahoma"/>
              </a:rPr>
              <a:t>Problema / Oportunidade</a:t>
            </a:r>
          </a:p>
        </p:txBody>
      </p:sp>
      <p:sp>
        <p:nvSpPr>
          <p:cNvPr id="3" name="Content Placeholder 3"/>
          <p:cNvSpPr txBox="1"/>
          <p:nvPr/>
        </p:nvSpPr>
        <p:spPr>
          <a:xfrm>
            <a:off x="1981200" y="1482435"/>
            <a:ext cx="8229600" cy="464372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 kern="0">
                <a:solidFill>
                  <a:srgbClr val="000000"/>
                </a:solidFill>
                <a:latin typeface="Calibri"/>
              </a:rPr>
              <a:t>Defina qual o problema ou necessidade a sua solução atende (seja específico);</a:t>
            </a:r>
          </a:p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 kern="0">
                <a:solidFill>
                  <a:srgbClr val="000000"/>
                </a:solidFill>
                <a:latin typeface="Calibri"/>
              </a:rPr>
              <a:t>Demonstre a relevância do problema/necessidade  e como soluções correntes os atendem;</a:t>
            </a:r>
          </a:p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 kern="0">
                <a:solidFill>
                  <a:srgbClr val="000000"/>
                </a:solidFill>
                <a:latin typeface="Calibri"/>
              </a:rPr>
              <a:t>Descreva por que sua solução é apropriada e como irá endereçar o problema.</a:t>
            </a:r>
          </a:p>
          <a:p>
            <a:pPr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200">
              <a:solidFill>
                <a:srgbClr val="000000"/>
              </a:solidFill>
              <a:latin typeface="Calibri"/>
            </a:endParaRPr>
          </a:p>
          <a:p>
            <a:pPr marL="3886200" lvl="8" indent="-228600">
              <a:spcBef>
                <a:spcPts val="5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000">
              <a:solidFill>
                <a:srgbClr val="000000"/>
              </a:solidFill>
              <a:latin typeface="Calibri"/>
            </a:endParaRPr>
          </a:p>
          <a:p>
            <a:pPr marL="342900" indent="-342900">
              <a:spcBef>
                <a:spcPts val="8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20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0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3"/>
          <p:cNvSpPr txBox="1"/>
          <p:nvPr/>
        </p:nvSpPr>
        <p:spPr>
          <a:xfrm>
            <a:off x="1981200" y="1196749"/>
            <a:ext cx="8229600" cy="50734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 kern="0">
                <a:solidFill>
                  <a:srgbClr val="000000"/>
                </a:solidFill>
                <a:latin typeface="Calibri"/>
              </a:rPr>
              <a:t>Apresente a sua solução de forma clara e sucinta e evidencie seu funcionamento através de vídeo ou fisicamente, se a solução for tangível; </a:t>
            </a:r>
          </a:p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 kern="0">
                <a:solidFill>
                  <a:srgbClr val="000000"/>
                </a:solidFill>
                <a:latin typeface="Calibri"/>
              </a:rPr>
              <a:t>Qual sua proposta de valor para o cliente (confiabilidade, custo, conveniência, etc.)?</a:t>
            </a:r>
          </a:p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 kern="0">
                <a:solidFill>
                  <a:srgbClr val="000000"/>
                </a:solidFill>
                <a:latin typeface="Calibri"/>
              </a:rPr>
              <a:t>Descreva o desafio tecnológico e os riscos associados ao desenvolvimento, aperfeiçoamento ou inserção no mercado;</a:t>
            </a:r>
          </a:p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 kern="0">
                <a:solidFill>
                  <a:srgbClr val="000000"/>
                </a:solidFill>
                <a:latin typeface="Calibri"/>
              </a:rPr>
              <a:t>Quais as barreiras de entrada o seu produto cria para os concorrentes e quais existem atualmente para o seu produto?</a:t>
            </a:r>
          </a:p>
        </p:txBody>
      </p:sp>
      <p:sp>
        <p:nvSpPr>
          <p:cNvPr id="3" name="Rectangle 7"/>
          <p:cNvSpPr txBox="1"/>
          <p:nvPr/>
        </p:nvSpPr>
        <p:spPr>
          <a:xfrm>
            <a:off x="1880324" y="13706"/>
            <a:ext cx="8421303" cy="8874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defTabSz="457200">
              <a:lnSpc>
                <a:spcPct val="8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>
                <a:solidFill>
                  <a:srgbClr val="DD4F05"/>
                </a:solidFill>
                <a:latin typeface="Tahoma"/>
                <a:cs typeface="Tahoma"/>
              </a:rPr>
              <a:t>Inovação e Produto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3"/>
          <p:cNvSpPr txBox="1"/>
          <p:nvPr/>
        </p:nvSpPr>
        <p:spPr>
          <a:xfrm>
            <a:off x="1981200" y="1379912"/>
            <a:ext cx="8229600" cy="50734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 kern="0">
                <a:solidFill>
                  <a:srgbClr val="000000"/>
                </a:solidFill>
                <a:latin typeface="Calibri"/>
              </a:rPr>
              <a:t>Descreva seus principais competidores diretos e indiretos, incluindo novas soluções de outras startups.</a:t>
            </a:r>
          </a:p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 kern="0">
                <a:solidFill>
                  <a:srgbClr val="000000"/>
                </a:solidFill>
                <a:latin typeface="Calibri"/>
              </a:rPr>
              <a:t>Demonstre como seu produto/serviço se diferencia das demais soluções. Quais são suas vantagens competitivas?</a:t>
            </a:r>
          </a:p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 kern="0">
                <a:solidFill>
                  <a:srgbClr val="000000"/>
                </a:solidFill>
                <a:latin typeface="Calibri"/>
              </a:rPr>
              <a:t>Sugerimos utilizar uma matriz de comparação de produtos “concorrência x características” (ver próximo slide)</a:t>
            </a:r>
          </a:p>
        </p:txBody>
      </p:sp>
      <p:sp>
        <p:nvSpPr>
          <p:cNvPr id="3" name="Rectangle 7"/>
          <p:cNvSpPr txBox="1"/>
          <p:nvPr/>
        </p:nvSpPr>
        <p:spPr>
          <a:xfrm>
            <a:off x="1880324" y="13706"/>
            <a:ext cx="8421303" cy="8874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defTabSz="457200">
              <a:lnSpc>
                <a:spcPct val="8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>
                <a:solidFill>
                  <a:srgbClr val="DD4F05"/>
                </a:solidFill>
                <a:latin typeface="Tahoma"/>
                <a:cs typeface="Tahoma"/>
              </a:rPr>
              <a:t>Concorrência e vantagens competitivas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3"/>
          <p:cNvSpPr txBox="1"/>
          <p:nvPr/>
        </p:nvSpPr>
        <p:spPr>
          <a:xfrm>
            <a:off x="1981200" y="1379912"/>
            <a:ext cx="8229600" cy="50734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 kern="0">
                <a:solidFill>
                  <a:srgbClr val="000000"/>
                </a:solidFill>
                <a:latin typeface="Calibri"/>
              </a:rPr>
              <a:t>Demonstre o tamanho, características e tendências do mercado de atuação (cite as fontes utilizadas);</a:t>
            </a:r>
          </a:p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 kern="0">
                <a:solidFill>
                  <a:srgbClr val="000000"/>
                </a:solidFill>
                <a:latin typeface="Calibri"/>
              </a:rPr>
              <a:t>Descreva os desafios da sua solução para acessar esse mercado;</a:t>
            </a:r>
          </a:p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 kern="0">
                <a:solidFill>
                  <a:srgbClr val="000000"/>
                </a:solidFill>
                <a:latin typeface="Calibri"/>
              </a:rPr>
              <a:t>Descreva o potencial da sua solução nesse mercado, considerando a reação da concorrência, para os próximos 3 anos;</a:t>
            </a:r>
          </a:p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 kern="0">
                <a:solidFill>
                  <a:srgbClr val="000000"/>
                </a:solidFill>
                <a:latin typeface="Calibri"/>
              </a:rPr>
              <a:t>Defina claramente quem são seus clientes atuais e potenciais.</a:t>
            </a:r>
          </a:p>
        </p:txBody>
      </p:sp>
      <p:sp>
        <p:nvSpPr>
          <p:cNvPr id="3" name="Rectangle 7"/>
          <p:cNvSpPr txBox="1"/>
          <p:nvPr/>
        </p:nvSpPr>
        <p:spPr>
          <a:xfrm>
            <a:off x="1880324" y="13706"/>
            <a:ext cx="8421303" cy="8874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defTabSz="457200">
              <a:lnSpc>
                <a:spcPct val="8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>
                <a:solidFill>
                  <a:srgbClr val="DD4F05"/>
                </a:solidFill>
                <a:latin typeface="Tahoma"/>
                <a:cs typeface="Tahoma"/>
              </a:rPr>
              <a:t>Mercado e Clientes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1880324" y="13706"/>
            <a:ext cx="8421303" cy="8874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defTabSz="457200">
              <a:lnSpc>
                <a:spcPct val="8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>
                <a:solidFill>
                  <a:srgbClr val="DD4F05"/>
                </a:solidFill>
                <a:latin typeface="Tahoma"/>
                <a:cs typeface="Tahoma"/>
              </a:rPr>
              <a:t>Modelo de Negócios e Acesso ao Mercado</a:t>
            </a:r>
          </a:p>
        </p:txBody>
      </p:sp>
      <p:sp>
        <p:nvSpPr>
          <p:cNvPr id="3" name="Content Placeholder 3"/>
          <p:cNvSpPr txBox="1"/>
          <p:nvPr/>
        </p:nvSpPr>
        <p:spPr>
          <a:xfrm>
            <a:off x="1981201" y="1379912"/>
            <a:ext cx="7859213" cy="50734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 kern="0">
                <a:solidFill>
                  <a:srgbClr val="000000"/>
                </a:solidFill>
                <a:latin typeface="Calibri"/>
              </a:rPr>
              <a:t>Apresente </a:t>
            </a:r>
            <a:r>
              <a:rPr lang="pt-BR" sz="1500" b="1" u="sng" kern="0">
                <a:solidFill>
                  <a:srgbClr val="000000"/>
                </a:solidFill>
                <a:latin typeface="Calibri"/>
              </a:rPr>
              <a:t>evidências concretas </a:t>
            </a:r>
            <a:r>
              <a:rPr lang="pt-BR" sz="1500" kern="0">
                <a:solidFill>
                  <a:srgbClr val="000000"/>
                </a:solidFill>
                <a:latin typeface="Calibri"/>
              </a:rPr>
              <a:t>da comercialização ou do interesse de potenciais clientes  em sua solução, dependendo do estágio de desenvolvimento da mesma. </a:t>
            </a:r>
          </a:p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 kern="0">
                <a:solidFill>
                  <a:srgbClr val="000000"/>
                </a:solidFill>
                <a:latin typeface="Calibri"/>
              </a:rPr>
              <a:t>Descreva o seu modelo negócio e o seu modelo de receita;</a:t>
            </a:r>
          </a:p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 kern="0">
                <a:solidFill>
                  <a:srgbClr val="000000"/>
                </a:solidFill>
                <a:latin typeface="Calibri"/>
              </a:rPr>
              <a:t>Qual o life time value observado ou estimado?</a:t>
            </a:r>
          </a:p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 kern="0">
                <a:solidFill>
                  <a:srgbClr val="000000"/>
                </a:solidFill>
                <a:latin typeface="Calibri"/>
              </a:rPr>
              <a:t>Qual é a estratégia para levar o produto ao mercado (incluindo marketing, preço, custo, distribuição, suporte, etc.)</a:t>
            </a:r>
          </a:p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 kern="0">
                <a:solidFill>
                  <a:srgbClr val="000000"/>
                </a:solidFill>
                <a:latin typeface="Calibri"/>
              </a:rPr>
              <a:t>Se for o caso, exponha questões regulatórias relevantes.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3"/>
          <p:cNvSpPr txBox="1"/>
          <p:nvPr/>
        </p:nvSpPr>
        <p:spPr>
          <a:xfrm>
            <a:off x="1981200" y="1379912"/>
            <a:ext cx="8229600" cy="50734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 kern="0">
                <a:solidFill>
                  <a:srgbClr val="000000"/>
                </a:solidFill>
                <a:latin typeface="Calibri"/>
              </a:rPr>
              <a:t>Apresente a situação atual da sua solução, os resultados de eventuais provas de conceito, experimentos, testes, etc. (evidencie os resultados alcançados)</a:t>
            </a:r>
          </a:p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 kern="0">
                <a:solidFill>
                  <a:srgbClr val="000000"/>
                </a:solidFill>
                <a:latin typeface="Calibri"/>
              </a:rPr>
              <a:t>Descreva o esforço necessário do ponto de vista tecnológico para desenvolvimento do principal produto/serviço alvo da captação.</a:t>
            </a:r>
          </a:p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 kern="0">
                <a:solidFill>
                  <a:srgbClr val="000000"/>
                </a:solidFill>
                <a:latin typeface="Calibri"/>
              </a:rPr>
              <a:t>Apresente Indicadores Operacionais e Financeiros que evidenciem a evolução e/ou estágio atual da solução.</a:t>
            </a:r>
          </a:p>
          <a:p>
            <a:pPr marL="342900" indent="-342900">
              <a:lnSpc>
                <a:spcPct val="90000"/>
              </a:lnSpc>
              <a:spcBef>
                <a:spcPts val="8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2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Rectangle 7"/>
          <p:cNvSpPr txBox="1"/>
          <p:nvPr/>
        </p:nvSpPr>
        <p:spPr>
          <a:xfrm>
            <a:off x="1914925" y="-3941"/>
            <a:ext cx="8421303" cy="8874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defTabSz="457200">
              <a:lnSpc>
                <a:spcPct val="8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>
                <a:solidFill>
                  <a:srgbClr val="DD4F05"/>
                </a:solidFill>
                <a:latin typeface="Tahoma"/>
                <a:cs typeface="Tahoma"/>
              </a:rPr>
              <a:t>Situação atual/Resultados alcançados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3"/>
          <p:cNvSpPr txBox="1"/>
          <p:nvPr/>
        </p:nvSpPr>
        <p:spPr>
          <a:xfrm>
            <a:off x="1981200" y="1379912"/>
            <a:ext cx="8229600" cy="50734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>
                <a:solidFill>
                  <a:srgbClr val="000000"/>
                </a:solidFill>
                <a:latin typeface="Calibri"/>
              </a:rPr>
              <a:t>Apresente os empreendedores, investidores e principais membros da equipe chave, considerando sua formação acadêmica, experiência profissional e contribuição para o negócio;</a:t>
            </a:r>
          </a:p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>
                <a:solidFill>
                  <a:srgbClr val="000000"/>
                </a:solidFill>
                <a:latin typeface="Calibri"/>
              </a:rPr>
              <a:t>Apresente também os investidores que enviaram cartas de compromisso de investimento utilizadas no programa;</a:t>
            </a:r>
          </a:p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>
                <a:solidFill>
                  <a:srgbClr val="000000"/>
                </a:solidFill>
                <a:latin typeface="Calibri"/>
              </a:rPr>
              <a:t>Explicite o tempo de dedicação de cada um deles à empresa;</a:t>
            </a:r>
          </a:p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>
                <a:solidFill>
                  <a:srgbClr val="000000"/>
                </a:solidFill>
                <a:latin typeface="Calibri"/>
              </a:rPr>
              <a:t>Dê ênfase às experiências relevantes;</a:t>
            </a:r>
          </a:p>
          <a:p>
            <a:pPr marL="342900" indent="-342900">
              <a:lnSpc>
                <a:spcPct val="150000"/>
              </a:lnSpc>
              <a:spcBef>
                <a:spcPts val="300"/>
              </a:spcBef>
              <a:buSzPct val="100000"/>
              <a:buFont typeface="Arial" pitchFamily="34"/>
              <a:buChar char="•"/>
              <a:defRPr sz="1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500">
                <a:solidFill>
                  <a:srgbClr val="000000"/>
                </a:solidFill>
                <a:latin typeface="Calibri"/>
              </a:rPr>
              <a:t>Descreva as principais lacunas de experiência que precisam ser preenchidas e como a empresa está se preparando para isso.</a:t>
            </a:r>
          </a:p>
        </p:txBody>
      </p:sp>
      <p:sp>
        <p:nvSpPr>
          <p:cNvPr id="3" name="Rectangle 7"/>
          <p:cNvSpPr txBox="1"/>
          <p:nvPr/>
        </p:nvSpPr>
        <p:spPr>
          <a:xfrm>
            <a:off x="1880324" y="13706"/>
            <a:ext cx="8421303" cy="8874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defTabSz="457200">
              <a:lnSpc>
                <a:spcPct val="8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>
                <a:solidFill>
                  <a:srgbClr val="DD4F05"/>
                </a:solidFill>
                <a:latin typeface="Tahoma"/>
                <a:cs typeface="Tahoma"/>
              </a:rPr>
              <a:t>Empreendedores e Equipe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 txBox="1"/>
          <p:nvPr/>
        </p:nvSpPr>
        <p:spPr>
          <a:xfrm>
            <a:off x="1880324" y="13706"/>
            <a:ext cx="8421303" cy="8874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defTabSz="457200">
              <a:lnSpc>
                <a:spcPct val="8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dirty="0" err="1" smtClean="0">
                <a:solidFill>
                  <a:srgbClr val="DD4F05"/>
                </a:solidFill>
                <a:latin typeface="Tahoma"/>
                <a:cs typeface="Tahoma"/>
              </a:rPr>
              <a:t>Indicadores</a:t>
            </a:r>
            <a:r>
              <a:rPr lang="en-US" sz="3200" dirty="0" smtClean="0">
                <a:solidFill>
                  <a:srgbClr val="DD4F05"/>
                </a:solidFill>
                <a:latin typeface="Tahoma"/>
                <a:cs typeface="Tahoma"/>
              </a:rPr>
              <a:t> </a:t>
            </a:r>
            <a:r>
              <a:rPr lang="en-US" sz="3200" dirty="0" err="1" smtClean="0">
                <a:solidFill>
                  <a:srgbClr val="DD4F05"/>
                </a:solidFill>
                <a:latin typeface="Tahoma"/>
                <a:cs typeface="Tahoma"/>
              </a:rPr>
              <a:t>financeiros</a:t>
            </a:r>
            <a:endParaRPr lang="en-US" sz="3200" dirty="0">
              <a:solidFill>
                <a:srgbClr val="DD4F05"/>
              </a:solidFill>
              <a:latin typeface="Tahoma"/>
              <a:cs typeface="Tahoma"/>
            </a:endParaRPr>
          </a:p>
        </p:txBody>
      </p:sp>
      <p:graphicFrame>
        <p:nvGraphicFramePr>
          <p:cNvPr id="5" name="Group 2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143928"/>
              </p:ext>
            </p:extLst>
          </p:nvPr>
        </p:nvGraphicFramePr>
        <p:xfrm>
          <a:off x="1919533" y="1284672"/>
          <a:ext cx="5993544" cy="2953220"/>
        </p:xfrm>
        <a:graphic>
          <a:graphicData uri="http://schemas.openxmlformats.org/drawingml/2006/table">
            <a:tbl>
              <a:tblPr firstRow="1" firstCol="1">
                <a:effectLst/>
                <a:tableStyleId>{5C22544A-7EE6-4342-B048-85BDC9FD1C3A}</a:tableStyleId>
              </a:tblPr>
              <a:tblGrid>
                <a:gridCol w="1835647">
                  <a:extLst>
                    <a:ext uri="{9D8B030D-6E8A-4147-A177-3AD203B41FA5}">
                      <a16:colId xmlns:a16="http://schemas.microsoft.com/office/drawing/2014/main" val="3371438654"/>
                    </a:ext>
                  </a:extLst>
                </a:gridCol>
                <a:gridCol w="1379672">
                  <a:extLst>
                    <a:ext uri="{9D8B030D-6E8A-4147-A177-3AD203B41FA5}">
                      <a16:colId xmlns:a16="http://schemas.microsoft.com/office/drawing/2014/main" val="3193852205"/>
                    </a:ext>
                  </a:extLst>
                </a:gridCol>
                <a:gridCol w="1415014">
                  <a:extLst>
                    <a:ext uri="{9D8B030D-6E8A-4147-A177-3AD203B41FA5}">
                      <a16:colId xmlns:a16="http://schemas.microsoft.com/office/drawing/2014/main" val="2881975267"/>
                    </a:ext>
                  </a:extLst>
                </a:gridCol>
                <a:gridCol w="1363211">
                  <a:extLst>
                    <a:ext uri="{9D8B030D-6E8A-4147-A177-3AD203B41FA5}">
                      <a16:colId xmlns:a16="http://schemas.microsoft.com/office/drawing/2014/main" val="1549504296"/>
                    </a:ext>
                  </a:extLst>
                </a:gridCol>
              </a:tblGrid>
              <a:tr h="4267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None/>
                        <a:tabLst/>
                      </a:pPr>
                      <a:r>
                        <a:rPr lang="en-US" sz="1000" b="1" kern="1200" dirty="0" err="1" smtClean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</a:t>
                      </a:r>
                      <a:endParaRPr lang="en-US" sz="1000" b="1" kern="1200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1" i="0" u="none" strike="noStrike" cap="none" baseline="0" dirty="0" err="1" smtClean="0">
                          <a:solidFill>
                            <a:srgbClr val="FFFFFF"/>
                          </a:solidFill>
                          <a:latin typeface="+mn-lt"/>
                        </a:rPr>
                        <a:t>Ano</a:t>
                      </a:r>
                      <a:r>
                        <a:rPr lang="en-US" sz="1600" b="1" i="0" u="none" strike="noStrike" cap="none" baseline="0" dirty="0" smtClean="0">
                          <a:solidFill>
                            <a:srgbClr val="FFFFFF"/>
                          </a:solidFill>
                          <a:latin typeface="+mn-lt"/>
                        </a:rPr>
                        <a:t> -2 (R)</a:t>
                      </a:r>
                      <a:endParaRPr lang="en-US" sz="1600" b="0" i="0" u="none" strike="noStrike" cap="none" baseline="0" dirty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u="none" strike="noStrike" cap="none" baseline="0" dirty="0" err="1" smtClean="0"/>
                        <a:t>Ano</a:t>
                      </a:r>
                      <a:r>
                        <a:rPr lang="en-US" sz="1600" u="none" strike="noStrike" cap="none" baseline="0" dirty="0" smtClean="0"/>
                        <a:t> -1 (R)</a:t>
                      </a:r>
                      <a:endParaRPr lang="en-US" sz="1600" b="0" i="0" u="none" strike="noStrike" cap="none" baseline="0" dirty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u="none" strike="noStrike" cap="none" baseline="0" dirty="0" err="1" smtClean="0"/>
                        <a:t>Ano</a:t>
                      </a:r>
                      <a:r>
                        <a:rPr lang="en-US" sz="1600" u="none" strike="noStrike" cap="none" baseline="0" dirty="0" smtClean="0"/>
                        <a:t> 0 (E)</a:t>
                      </a:r>
                      <a:endParaRPr lang="en-US" sz="1600" b="0" i="0" u="none" strike="noStrike" cap="none" baseline="0" dirty="0">
                        <a:solidFill>
                          <a:srgbClr val="000000"/>
                        </a:solidFill>
                        <a:latin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555750"/>
                  </a:ext>
                </a:extLst>
              </a:tr>
              <a:tr h="416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Ativo Total (R$)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6513981"/>
                  </a:ext>
                </a:extLst>
              </a:tr>
              <a:tr h="416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Patrimônio Líquido (R$)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367881"/>
                  </a:ext>
                </a:extLst>
              </a:tr>
              <a:tr h="416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Receita Operacional Bruta (R$)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5241802"/>
                  </a:ext>
                </a:extLst>
              </a:tr>
              <a:tr h="416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EBITDA (R$)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6167333"/>
                  </a:ext>
                </a:extLst>
              </a:tr>
              <a:tr h="3114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Dívida Líquida (R$)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5695092"/>
                  </a:ext>
                </a:extLst>
              </a:tr>
              <a:tr h="550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Lucro Líquido (R$)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16983"/>
                  </a:ext>
                </a:extLst>
              </a:tr>
            </a:tbl>
          </a:graphicData>
        </a:graphic>
      </p:graphicFrame>
      <p:sp>
        <p:nvSpPr>
          <p:cNvPr id="6" name="CaixaDeTexto 1"/>
          <p:cNvSpPr txBox="1"/>
          <p:nvPr/>
        </p:nvSpPr>
        <p:spPr>
          <a:xfrm>
            <a:off x="8404393" y="1700812"/>
            <a:ext cx="2156100" cy="1200329"/>
          </a:xfrm>
          <a:prstGeom prst="rect">
            <a:avLst/>
          </a:prstGeom>
          <a:noFill/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200" b="1" dirty="0">
                <a:solidFill>
                  <a:srgbClr val="000000"/>
                </a:solidFill>
                <a:latin typeface="Tahoma"/>
                <a:cs typeface="Tahoma"/>
              </a:rPr>
              <a:t>Obs.: </a:t>
            </a:r>
          </a:p>
          <a:p>
            <a:pPr marL="171450" indent="-17145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200" b="1" dirty="0">
                <a:solidFill>
                  <a:srgbClr val="000000"/>
                </a:solidFill>
                <a:latin typeface="Tahoma"/>
                <a:cs typeface="Tahoma"/>
              </a:rPr>
              <a:t>A apresentadas.</a:t>
            </a:r>
            <a:r>
              <a:rPr lang="pt-BR" sz="1200" b="1" kern="0" dirty="0">
                <a:solidFill>
                  <a:srgbClr val="000000"/>
                </a:solidFill>
                <a:latin typeface="Tahoma"/>
                <a:cs typeface="Tahoma"/>
              </a:rPr>
              <a:t> tabela ao lado é um modelo. Evite alterações. Adapte somente se necessário. </a:t>
            </a:r>
          </a:p>
        </p:txBody>
      </p:sp>
      <p:sp>
        <p:nvSpPr>
          <p:cNvPr id="7" name="Content Placeholder 3"/>
          <p:cNvSpPr txBox="1"/>
          <p:nvPr/>
        </p:nvSpPr>
        <p:spPr>
          <a:xfrm>
            <a:off x="1919533" y="4567280"/>
            <a:ext cx="8229600" cy="32008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>
              <a:lnSpc>
                <a:spcPct val="90000"/>
              </a:lnSpc>
              <a:spcBef>
                <a:spcPts val="4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600" dirty="0">
                <a:solidFill>
                  <a:srgbClr val="000000"/>
                </a:solidFill>
                <a:latin typeface="Calibri"/>
              </a:rPr>
              <a:t>R – realizado	E </a:t>
            </a:r>
            <a:r>
              <a:rPr lang="pt-BR" sz="1600" dirty="0" smtClean="0">
                <a:solidFill>
                  <a:srgbClr val="000000"/>
                </a:solidFill>
                <a:latin typeface="Calibri"/>
              </a:rPr>
              <a:t>– esperado                Ano 0 – inserir o ano de submissão da proposta</a:t>
            </a:r>
            <a:endParaRPr lang="pt-BR" sz="1600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6657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12545</TotalTime>
  <Words>782</Words>
  <Application>Microsoft Office PowerPoint</Application>
  <PresentationFormat>Widescreen</PresentationFormat>
  <Paragraphs>112</Paragraphs>
  <Slides>11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Times New Roman</vt:lpstr>
      <vt:lpstr>Tema do Office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Newton Hamatsu</dc:creator>
  <cp:lastModifiedBy>Felipe Cardoso Gelelete</cp:lastModifiedBy>
  <cp:revision>495</cp:revision>
  <cp:lastPrinted>2018-03-23T21:05:46Z</cp:lastPrinted>
  <dcterms:created xsi:type="dcterms:W3CDTF">2015-01-18T23:13:25Z</dcterms:created>
  <dcterms:modified xsi:type="dcterms:W3CDTF">2022-06-21T13:49:03Z</dcterms:modified>
</cp:coreProperties>
</file>